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13"/>
  </p:handoutMasterIdLst>
  <p:sldIdLst>
    <p:sldId id="388" r:id="rId3"/>
    <p:sldId id="397" r:id="rId4"/>
    <p:sldId id="398" r:id="rId5"/>
    <p:sldId id="399" r:id="rId6"/>
    <p:sldId id="375" r:id="rId8"/>
    <p:sldId id="376" r:id="rId9"/>
    <p:sldId id="382" r:id="rId10"/>
    <p:sldId id="386" r:id="rId11"/>
    <p:sldId id="378" r:id="rId12"/>
  </p:sldIdLst>
  <p:sldSz cx="12192000" cy="6858000"/>
  <p:notesSz cx="6735445" cy="9865995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6" userDrawn="1">
          <p15:clr>
            <a:srgbClr val="A4A3A4"/>
          </p15:clr>
        </p15:guide>
        <p15:guide id="2" pos="374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宁桥 杜" initials="宁杜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AFC"/>
    <a:srgbClr val="4467A6"/>
    <a:srgbClr val="42ACF6"/>
    <a:srgbClr val="0092E0"/>
    <a:srgbClr val="75D6FF"/>
    <a:srgbClr val="F9A300"/>
    <a:srgbClr val="6295CC"/>
    <a:srgbClr val="CE0B09"/>
    <a:srgbClr val="E4AC60"/>
    <a:srgbClr val="017E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695" autoAdjust="0"/>
    <p:restoredTop sz="95244" autoAdjust="0"/>
  </p:normalViewPr>
  <p:slideViewPr>
    <p:cSldViewPr snapToGrid="0" showGuides="1">
      <p:cViewPr>
        <p:scale>
          <a:sx n="150" d="100"/>
          <a:sy n="150" d="100"/>
        </p:scale>
        <p:origin x="-1094" y="-1457"/>
      </p:cViewPr>
      <p:guideLst>
        <p:guide orient="horz" pos="356"/>
        <p:guide pos="374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4956"/>
    </p:cViewPr>
  </p:sorterViewPr>
  <p:notesViewPr>
    <p:cSldViewPr snapToGrid="0">
      <p:cViewPr varScale="1">
        <p:scale>
          <a:sx n="80" d="100"/>
          <a:sy n="80" d="100"/>
        </p:scale>
        <p:origin x="892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15375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A8DBED36-983F-45E4-A767-E5CC680137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69531B4D-BE87-475C-8BFE-E6C26293A0C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A00FD360-6ADF-49B1-9224-A9581C5067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0763" tIns="45382" rIns="90763" bIns="45382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6B500315-BC15-4B39-B13F-C66C97C026D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500315-BC15-4B39-B13F-C66C97C026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jpeg"/><Relationship Id="rId8" Type="http://schemas.openxmlformats.org/officeDocument/2006/relationships/image" Target="../media/image7.jpeg"/><Relationship Id="rId7" Type="http://schemas.openxmlformats.org/officeDocument/2006/relationships/image" Target="../media/image6.png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5" Type="http://schemas.openxmlformats.org/officeDocument/2006/relationships/image" Target="../media/image14.jpeg"/><Relationship Id="rId14" Type="http://schemas.openxmlformats.org/officeDocument/2006/relationships/image" Target="../media/image13.jpeg"/><Relationship Id="rId13" Type="http://schemas.openxmlformats.org/officeDocument/2006/relationships/image" Target="../media/image12.jpeg"/><Relationship Id="rId12" Type="http://schemas.openxmlformats.org/officeDocument/2006/relationships/image" Target="../media/image11.jpeg"/><Relationship Id="rId11" Type="http://schemas.openxmlformats.org/officeDocument/2006/relationships/image" Target="../media/image10.jpeg"/><Relationship Id="rId10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21.jpeg"/><Relationship Id="rId7" Type="http://schemas.openxmlformats.org/officeDocument/2006/relationships/image" Target="../media/image20.jpeg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2.png"/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3" Type="http://schemas.microsoft.com/office/2007/relationships/hdphoto" Target="../media/image47.wdp"/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0" y="-4342"/>
            <a:ext cx="12192000" cy="421791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-512608" y="-577506"/>
            <a:ext cx="4415742" cy="1615749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3568700" y="3876460"/>
            <a:ext cx="5054600" cy="1129227"/>
            <a:chOff x="2598737" y="2597150"/>
            <a:chExt cx="5362575" cy="1305390"/>
          </a:xfrm>
        </p:grpSpPr>
        <p:sp>
          <p:nvSpPr>
            <p:cNvPr id="9" name="椭圆 8"/>
            <p:cNvSpPr/>
            <p:nvPr userDrawn="1"/>
          </p:nvSpPr>
          <p:spPr>
            <a:xfrm>
              <a:off x="2908300" y="2597150"/>
              <a:ext cx="4743450" cy="1296273"/>
            </a:xfrm>
            <a:prstGeom prst="ellipse">
              <a:avLst/>
            </a:prstGeom>
            <a:solidFill>
              <a:srgbClr val="007F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 userDrawn="1"/>
          </p:nvSpPr>
          <p:spPr>
            <a:xfrm>
              <a:off x="2598737" y="2732632"/>
              <a:ext cx="5362575" cy="11699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4">
            <a:alphaModFix amt="35000"/>
          </a:blip>
          <a:srcRect/>
          <a:stretch>
            <a:fillRect/>
          </a:stretch>
        </p:blipFill>
        <p:spPr>
          <a:xfrm>
            <a:off x="-247423" y="3606470"/>
            <a:ext cx="12439423" cy="2557572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6781800"/>
            <a:ext cx="12192000" cy="85725"/>
          </a:xfrm>
          <a:prstGeom prst="rect">
            <a:avLst/>
          </a:prstGeom>
          <a:solidFill>
            <a:srgbClr val="0382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火车开在铁轨上&#10;&#10;中度可信度描述已自动生成"/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140596" y="5984470"/>
            <a:ext cx="1055399" cy="774671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图片 19" descr="湖边的风景&#10;&#10;描述已自动生成"/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-6383" y="5998968"/>
            <a:ext cx="1092239" cy="774296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 descr="建筑与房屋的城市空拍图&#10;&#10;描述已自动生成"/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2240726" y="5991968"/>
            <a:ext cx="1056740" cy="774668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火车开在铁轨上&#10;&#10;中度可信度描述已自动生成"/>
          <p:cNvPicPr/>
          <p:nvPr userDrawn="1"/>
        </p:nvPicPr>
        <p:blipFill>
          <a:blip r:embed="rId8" cstate="print"/>
          <a:stretch>
            <a:fillRect/>
          </a:stretch>
        </p:blipFill>
        <p:spPr>
          <a:xfrm>
            <a:off x="3349683" y="5992047"/>
            <a:ext cx="1057340" cy="776095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 descr="建筑与房屋的城市空拍图&#10;&#10;描述已自动生成"/>
          <p:cNvPicPr/>
          <p:nvPr userDrawn="1"/>
        </p:nvPicPr>
        <p:blipFill>
          <a:blip r:embed="rId9" cstate="print"/>
          <a:stretch>
            <a:fillRect/>
          </a:stretch>
        </p:blipFill>
        <p:spPr>
          <a:xfrm>
            <a:off x="4458758" y="5990543"/>
            <a:ext cx="1057340" cy="776095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 descr="建筑与房屋的城市空拍图&#10;&#10;中度可信度描述已自动生成"/>
          <p:cNvPicPr/>
          <p:nvPr userDrawn="1"/>
        </p:nvPicPr>
        <p:blipFill>
          <a:blip r:embed="rId10" cstate="print"/>
          <a:stretch>
            <a:fillRect/>
          </a:stretch>
        </p:blipFill>
        <p:spPr>
          <a:xfrm>
            <a:off x="5567945" y="5991443"/>
            <a:ext cx="1056110" cy="775191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图片 20" descr="建筑的桥&#10;&#10;描述已自动生成"/>
          <p:cNvPicPr/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6669617" y="5991445"/>
            <a:ext cx="1062340" cy="779763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图片 22" descr="湖边的风景&#10;&#10;描述已自动生成"/>
          <p:cNvPicPr/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11125618" y="5982621"/>
            <a:ext cx="1081311" cy="776516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图片 38" descr="图片包含 草, 户外, 水, 沙滩&#10;&#10;描述已自动生成"/>
          <p:cNvPicPr/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8899504" y="5986686"/>
            <a:ext cx="1057915" cy="776516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图片 40" descr="城市的风景&#10;&#10;描述已自动生成"/>
          <p:cNvPicPr/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0003253" y="5986823"/>
            <a:ext cx="1061179" cy="778912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 descr="水中的倒影&#10;&#10;描述已自动生成"/>
          <p:cNvPicPr/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7778020" y="5996749"/>
            <a:ext cx="1057912" cy="776514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矩形 13"/>
          <p:cNvSpPr/>
          <p:nvPr userDrawn="1"/>
        </p:nvSpPr>
        <p:spPr>
          <a:xfrm>
            <a:off x="2241550" y="5514975"/>
            <a:ext cx="7762240" cy="332105"/>
          </a:xfrm>
          <a:prstGeom prst="rect">
            <a:avLst/>
          </a:prstGeom>
          <a:gradFill>
            <a:gsLst>
              <a:gs pos="0">
                <a:schemeClr val="bg1">
                  <a:alpha val="100000"/>
                </a:schemeClr>
              </a:gs>
              <a:gs pos="38000">
                <a:srgbClr val="42ACF6"/>
              </a:gs>
              <a:gs pos="69000">
                <a:srgbClr val="42ACF6"/>
              </a:gs>
              <a:gs pos="100000">
                <a:schemeClr val="bg1">
                  <a:alpha val="10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-7173" y="6790336"/>
            <a:ext cx="12192000" cy="85725"/>
          </a:xfrm>
          <a:prstGeom prst="rect">
            <a:avLst/>
          </a:prstGeom>
          <a:solidFill>
            <a:srgbClr val="007C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9770296" y="-58134"/>
            <a:ext cx="2359356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5650522" y="6587638"/>
            <a:ext cx="4220341" cy="80682"/>
            <a:chOff x="5219494" y="5755341"/>
            <a:chExt cx="4220341" cy="80682"/>
          </a:xfrm>
          <a:solidFill>
            <a:srgbClr val="1C4272"/>
          </a:solidFill>
        </p:grpSpPr>
        <p:cxnSp>
          <p:nvCxnSpPr>
            <p:cNvPr id="8" name="直接连接符 7"/>
            <p:cNvCxnSpPr/>
            <p:nvPr/>
          </p:nvCxnSpPr>
          <p:spPr>
            <a:xfrm>
              <a:off x="5219494" y="5795682"/>
              <a:ext cx="4180000" cy="0"/>
            </a:xfrm>
            <a:prstGeom prst="line">
              <a:avLst/>
            </a:prstGeom>
            <a:grpFill/>
            <a:ln w="12700">
              <a:solidFill>
                <a:srgbClr val="216B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/>
            <p:nvPr/>
          </p:nvSpPr>
          <p:spPr>
            <a:xfrm>
              <a:off x="9359153" y="5755341"/>
              <a:ext cx="80682" cy="80682"/>
            </a:xfrm>
            <a:prstGeom prst="ellipse">
              <a:avLst/>
            </a:prstGeom>
            <a:solidFill>
              <a:srgbClr val="21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800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 userDrawn="1"/>
        </p:nvSpPr>
        <p:spPr>
          <a:xfrm>
            <a:off x="11799658" y="6515429"/>
            <a:ext cx="392655" cy="225105"/>
          </a:xfrm>
          <a:prstGeom prst="rect">
            <a:avLst/>
          </a:prstGeom>
          <a:solidFill>
            <a:srgbClr val="216B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 dirty="0">
              <a:ea typeface="微软雅黑" panose="020B0503020204020204" pitchFamily="34" charset="-122"/>
            </a:endParaRPr>
          </a:p>
        </p:txBody>
      </p:sp>
      <p:sp>
        <p:nvSpPr>
          <p:cNvPr id="11" name="TextBox 15"/>
          <p:cNvSpPr txBox="1"/>
          <p:nvPr userDrawn="1"/>
        </p:nvSpPr>
        <p:spPr>
          <a:xfrm>
            <a:off x="11674217" y="6496877"/>
            <a:ext cx="671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000" b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0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89594" y="6510778"/>
            <a:ext cx="1883827" cy="27434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-41881" y="0"/>
            <a:ext cx="5482551" cy="6858000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12" name="矩形 11"/>
          <p:cNvSpPr/>
          <p:nvPr userDrawn="1"/>
        </p:nvSpPr>
        <p:spPr>
          <a:xfrm>
            <a:off x="-41881" y="0"/>
            <a:ext cx="5490244" cy="6858000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-512608" y="-577506"/>
            <a:ext cx="4415742" cy="1615749"/>
          </a:xfrm>
          <a:prstGeom prst="rect">
            <a:avLst/>
          </a:prstGeom>
        </p:spPr>
      </p:pic>
      <p:sp>
        <p:nvSpPr>
          <p:cNvPr id="13" name="菱形 12"/>
          <p:cNvSpPr/>
          <p:nvPr userDrawn="1"/>
        </p:nvSpPr>
        <p:spPr>
          <a:xfrm>
            <a:off x="571784" y="2366802"/>
            <a:ext cx="2082774" cy="2120686"/>
          </a:xfrm>
          <a:prstGeom prst="diamond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>
            <a:outerShdw blurRad="266700" dist="50800" dir="5400000" algn="ctr" rotWithShape="0">
              <a:schemeClr val="bg1">
                <a:lumMod val="8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/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676719" y="2948664"/>
            <a:ext cx="1809779" cy="938702"/>
            <a:chOff x="4874746" y="281819"/>
            <a:chExt cx="2410259" cy="1250161"/>
          </a:xfrm>
        </p:grpSpPr>
        <p:sp>
          <p:nvSpPr>
            <p:cNvPr id="18" name="文本框 1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5193841" y="1163073"/>
              <a:ext cx="1772064" cy="3689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en-US" altLang="zh-CN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382CD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CONTENTS</a:t>
              </a:r>
              <a:endPara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382CD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  <p:sp>
          <p:nvSpPr>
            <p:cNvPr id="19" name="文本框 1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4874746" y="281819"/>
              <a:ext cx="2410259" cy="778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865755" algn="l"/>
                </a:tabLst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382C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Calibri" panose="020F0502020204030204" pitchFamily="34" charset="0"/>
                </a:rPr>
                <a:t>目 录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382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5471592" y="1115364"/>
              <a:ext cx="1224136" cy="0"/>
            </a:xfrm>
            <a:prstGeom prst="line">
              <a:avLst/>
            </a:prstGeom>
            <a:ln w="28575">
              <a:solidFill>
                <a:srgbClr val="0382C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菱形 14"/>
          <p:cNvSpPr/>
          <p:nvPr/>
        </p:nvSpPr>
        <p:spPr>
          <a:xfrm>
            <a:off x="2177647" y="1064428"/>
            <a:ext cx="4220044" cy="4785440"/>
          </a:xfrm>
          <a:prstGeom prst="diamond">
            <a:avLst/>
          </a:prstGeom>
          <a:gradFill flip="none" rotWithShape="1">
            <a:gsLst>
              <a:gs pos="100000">
                <a:schemeClr val="bg1">
                  <a:alpha val="71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2387499" y="1294190"/>
            <a:ext cx="3800340" cy="4265909"/>
            <a:chOff x="3305362" y="1255704"/>
            <a:chExt cx="3800340" cy="4265909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 rotWithShape="1">
            <a:blip r:embed="rId5" cstate="print"/>
            <a:srcRect/>
            <a:stretch>
              <a:fillRect/>
            </a:stretch>
          </p:blipFill>
          <p:spPr>
            <a:xfrm>
              <a:off x="3305362" y="1255704"/>
              <a:ext cx="3793890" cy="4265909"/>
            </a:xfrm>
            <a:prstGeom prst="diamond">
              <a:avLst/>
            </a:prstGeom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</p:pic>
        <p:pic>
          <p:nvPicPr>
            <p:cNvPr id="21" name="图片 20"/>
            <p:cNvPicPr>
              <a:picLocks noChangeAspect="1"/>
            </p:cNvPicPr>
            <p:nvPr userDrawn="1"/>
          </p:nvPicPr>
          <p:blipFill rotWithShape="1">
            <a:blip r:embed="rId6" cstate="print"/>
            <a:srcRect/>
            <a:stretch>
              <a:fillRect/>
            </a:stretch>
          </p:blipFill>
          <p:spPr>
            <a:xfrm>
              <a:off x="5202307" y="1255704"/>
              <a:ext cx="1903395" cy="4265909"/>
            </a:xfrm>
            <a:custGeom>
              <a:avLst/>
              <a:gdLst>
                <a:gd name="connsiteX0" fmla="*/ 6450 w 1903395"/>
                <a:gd name="connsiteY0" fmla="*/ 0 h 4265909"/>
                <a:gd name="connsiteX1" fmla="*/ 1903395 w 1903395"/>
                <a:gd name="connsiteY1" fmla="*/ 2132955 h 4265909"/>
                <a:gd name="connsiteX2" fmla="*/ 6450 w 1903395"/>
                <a:gd name="connsiteY2" fmla="*/ 4265909 h 4265909"/>
                <a:gd name="connsiteX3" fmla="*/ 0 w 1903395"/>
                <a:gd name="connsiteY3" fmla="*/ 4258657 h 4265909"/>
                <a:gd name="connsiteX4" fmla="*/ 0 w 1903395"/>
                <a:gd name="connsiteY4" fmla="*/ 7253 h 426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3395" h="4265909">
                  <a:moveTo>
                    <a:pt x="6450" y="0"/>
                  </a:moveTo>
                  <a:lnTo>
                    <a:pt x="1903395" y="2132955"/>
                  </a:lnTo>
                  <a:lnTo>
                    <a:pt x="6450" y="4265909"/>
                  </a:lnTo>
                  <a:lnTo>
                    <a:pt x="0" y="4258657"/>
                  </a:lnTo>
                  <a:lnTo>
                    <a:pt x="0" y="7253"/>
                  </a:lnTo>
                  <a:close/>
                </a:path>
              </a:pathLst>
            </a:custGeom>
            <a:effectLst>
              <a:innerShdw blurRad="63500" dist="50800">
                <a:prstClr val="black">
                  <a:alpha val="50000"/>
                </a:prstClr>
              </a:innerShdw>
            </a:effectLst>
          </p:spPr>
        </p:pic>
      </p:grpSp>
      <p:grpSp>
        <p:nvGrpSpPr>
          <p:cNvPr id="26" name="组合 25"/>
          <p:cNvGrpSpPr/>
          <p:nvPr userDrawn="1"/>
        </p:nvGrpSpPr>
        <p:grpSpPr>
          <a:xfrm>
            <a:off x="2393949" y="1294189"/>
            <a:ext cx="3793890" cy="4265909"/>
            <a:chOff x="2393949" y="1294189"/>
            <a:chExt cx="3793890" cy="4265909"/>
          </a:xfrm>
        </p:grpSpPr>
        <p:pic>
          <p:nvPicPr>
            <p:cNvPr id="17" name="图片 16"/>
            <p:cNvPicPr>
              <a:picLocks noChangeAspect="1"/>
            </p:cNvPicPr>
            <p:nvPr userDrawn="1"/>
          </p:nvPicPr>
          <p:blipFill rotWithShape="1">
            <a:blip r:embed="rId7" cstate="print"/>
            <a:srcRect b="-659"/>
            <a:stretch>
              <a:fillRect/>
            </a:stretch>
          </p:blipFill>
          <p:spPr>
            <a:xfrm>
              <a:off x="2393949" y="1294190"/>
              <a:ext cx="3793890" cy="4265908"/>
            </a:xfrm>
            <a:prstGeom prst="diamond">
              <a:avLst/>
            </a:prstGeom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</p:pic>
        <p:pic>
          <p:nvPicPr>
            <p:cNvPr id="25" name="图片 24"/>
            <p:cNvPicPr>
              <a:picLocks noChangeAspect="1"/>
            </p:cNvPicPr>
            <p:nvPr userDrawn="1"/>
          </p:nvPicPr>
          <p:blipFill rotWithShape="1">
            <a:blip r:embed="rId8" cstate="print"/>
            <a:srcRect b="-659"/>
            <a:stretch>
              <a:fillRect/>
            </a:stretch>
          </p:blipFill>
          <p:spPr>
            <a:xfrm>
              <a:off x="4288122" y="1294189"/>
              <a:ext cx="1899717" cy="4265908"/>
            </a:xfrm>
            <a:custGeom>
              <a:avLst/>
              <a:gdLst>
                <a:gd name="connsiteX0" fmla="*/ 2772 w 1899717"/>
                <a:gd name="connsiteY0" fmla="*/ 0 h 4265908"/>
                <a:gd name="connsiteX1" fmla="*/ 1899717 w 1899717"/>
                <a:gd name="connsiteY1" fmla="*/ 2132954 h 4265908"/>
                <a:gd name="connsiteX2" fmla="*/ 2772 w 1899717"/>
                <a:gd name="connsiteY2" fmla="*/ 4265908 h 4265908"/>
                <a:gd name="connsiteX3" fmla="*/ 0 w 1899717"/>
                <a:gd name="connsiteY3" fmla="*/ 4262791 h 4265908"/>
                <a:gd name="connsiteX4" fmla="*/ 0 w 1899717"/>
                <a:gd name="connsiteY4" fmla="*/ 3117 h 4265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9717" h="4265908">
                  <a:moveTo>
                    <a:pt x="2772" y="0"/>
                  </a:moveTo>
                  <a:lnTo>
                    <a:pt x="1899717" y="2132954"/>
                  </a:lnTo>
                  <a:lnTo>
                    <a:pt x="2772" y="4265908"/>
                  </a:lnTo>
                  <a:lnTo>
                    <a:pt x="0" y="4262791"/>
                  </a:lnTo>
                  <a:lnTo>
                    <a:pt x="0" y="3117"/>
                  </a:lnTo>
                  <a:close/>
                </a:path>
              </a:pathLst>
            </a:custGeom>
            <a:effectLst>
              <a:innerShdw blurRad="63500" dist="50800">
                <a:prstClr val="black">
                  <a:alpha val="50000"/>
                </a:prstClr>
              </a:innerShdw>
            </a:effectLst>
          </p:spPr>
        </p:pic>
      </p:grp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770296" y="-58134"/>
            <a:ext cx="2359356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20173" y="22506"/>
            <a:ext cx="2359356" cy="597460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 userDrawn="1"/>
        </p:nvPicPr>
        <p:blipFill rotWithShape="1">
          <a:blip r:embed="rId3" cstate="print"/>
          <a:srcRect b="6872"/>
          <a:stretch>
            <a:fillRect/>
          </a:stretch>
        </p:blipFill>
        <p:spPr>
          <a:xfrm>
            <a:off x="0" y="4219576"/>
            <a:ext cx="12193432" cy="2638424"/>
          </a:xfrm>
          <a:prstGeom prst="rect">
            <a:avLst/>
          </a:prstGeom>
        </p:spPr>
      </p:pic>
      <p:cxnSp>
        <p:nvCxnSpPr>
          <p:cNvPr id="19" name="直接连接符 18"/>
          <p:cNvCxnSpPr/>
          <p:nvPr userDrawn="1"/>
        </p:nvCxnSpPr>
        <p:spPr>
          <a:xfrm>
            <a:off x="237688" y="6853873"/>
            <a:ext cx="11659037" cy="0"/>
          </a:xfrm>
          <a:prstGeom prst="line">
            <a:avLst/>
          </a:prstGeom>
          <a:ln w="9525">
            <a:solidFill>
              <a:srgbClr val="60C5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: 圆角 19"/>
          <p:cNvSpPr/>
          <p:nvPr userDrawn="1"/>
        </p:nvSpPr>
        <p:spPr>
          <a:xfrm>
            <a:off x="161589" y="6602204"/>
            <a:ext cx="595651" cy="251670"/>
          </a:xfrm>
          <a:prstGeom prst="roundRect">
            <a:avLst>
              <a:gd name="adj" fmla="val 33698"/>
            </a:avLst>
          </a:prstGeom>
          <a:gradFill flip="none" rotWithShape="1">
            <a:gsLst>
              <a:gs pos="88000">
                <a:srgbClr val="75D6FF">
                  <a:alpha val="80000"/>
                </a:srgbClr>
              </a:gs>
              <a:gs pos="0">
                <a:srgbClr val="44AAF4">
                  <a:alpha val="8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1" name="矩形: 圆角 20"/>
          <p:cNvSpPr/>
          <p:nvPr userDrawn="1"/>
        </p:nvSpPr>
        <p:spPr>
          <a:xfrm>
            <a:off x="860030" y="6660944"/>
            <a:ext cx="436192" cy="192930"/>
          </a:xfrm>
          <a:prstGeom prst="roundRect">
            <a:avLst>
              <a:gd name="adj" fmla="val 29009"/>
            </a:avLst>
          </a:prstGeom>
          <a:gradFill flip="none" rotWithShape="1">
            <a:gsLst>
              <a:gs pos="88000">
                <a:srgbClr val="75D6FF">
                  <a:alpha val="80000"/>
                </a:srgbClr>
              </a:gs>
              <a:gs pos="0">
                <a:srgbClr val="44AAF4">
                  <a:alpha val="8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2" name="矩形: 圆角 21"/>
          <p:cNvSpPr/>
          <p:nvPr userDrawn="1"/>
        </p:nvSpPr>
        <p:spPr>
          <a:xfrm>
            <a:off x="1399012" y="6736428"/>
            <a:ext cx="320731" cy="117445"/>
          </a:xfrm>
          <a:prstGeom prst="roundRect">
            <a:avLst>
              <a:gd name="adj" fmla="val 24778"/>
            </a:avLst>
          </a:prstGeom>
          <a:gradFill flip="none" rotWithShape="1">
            <a:gsLst>
              <a:gs pos="88000">
                <a:srgbClr val="75D6FF">
                  <a:alpha val="80000"/>
                </a:srgbClr>
              </a:gs>
              <a:gs pos="0">
                <a:srgbClr val="44AAF4">
                  <a:alpha val="8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3" name="矩形: 圆角 22"/>
          <p:cNvSpPr/>
          <p:nvPr userDrawn="1"/>
        </p:nvSpPr>
        <p:spPr>
          <a:xfrm>
            <a:off x="1822533" y="6772745"/>
            <a:ext cx="221553" cy="81128"/>
          </a:xfrm>
          <a:prstGeom prst="roundRect">
            <a:avLst>
              <a:gd name="adj" fmla="val 24778"/>
            </a:avLst>
          </a:prstGeom>
          <a:gradFill flip="none" rotWithShape="1">
            <a:gsLst>
              <a:gs pos="88000">
                <a:srgbClr val="75D6FF">
                  <a:alpha val="80000"/>
                </a:srgbClr>
              </a:gs>
              <a:gs pos="0">
                <a:srgbClr val="44AAF4">
                  <a:alpha val="8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25" name="组合 24"/>
          <p:cNvGrpSpPr/>
          <p:nvPr userDrawn="1"/>
        </p:nvGrpSpPr>
        <p:grpSpPr>
          <a:xfrm flipH="1">
            <a:off x="10071815" y="6602204"/>
            <a:ext cx="1882497" cy="251670"/>
            <a:chOff x="161589" y="2701255"/>
            <a:chExt cx="1882497" cy="251670"/>
          </a:xfrm>
        </p:grpSpPr>
        <p:sp>
          <p:nvSpPr>
            <p:cNvPr id="26" name="矩形: 圆角 25"/>
            <p:cNvSpPr/>
            <p:nvPr userDrawn="1"/>
          </p:nvSpPr>
          <p:spPr>
            <a:xfrm>
              <a:off x="161589" y="2701255"/>
              <a:ext cx="595651" cy="251670"/>
            </a:xfrm>
            <a:prstGeom prst="roundRect">
              <a:avLst>
                <a:gd name="adj" fmla="val 33698"/>
              </a:avLst>
            </a:prstGeom>
            <a:gradFill flip="none" rotWithShape="1">
              <a:gsLst>
                <a:gs pos="88000">
                  <a:srgbClr val="75D6FF">
                    <a:alpha val="80000"/>
                  </a:srgbClr>
                </a:gs>
                <a:gs pos="0">
                  <a:srgbClr val="44AAF4">
                    <a:alpha val="8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27" name="矩形: 圆角 26"/>
            <p:cNvSpPr/>
            <p:nvPr userDrawn="1"/>
          </p:nvSpPr>
          <p:spPr>
            <a:xfrm>
              <a:off x="860030" y="2759995"/>
              <a:ext cx="436192" cy="192930"/>
            </a:xfrm>
            <a:prstGeom prst="roundRect">
              <a:avLst>
                <a:gd name="adj" fmla="val 29009"/>
              </a:avLst>
            </a:prstGeom>
            <a:gradFill flip="none" rotWithShape="1">
              <a:gsLst>
                <a:gs pos="88000">
                  <a:srgbClr val="75D6FF">
                    <a:alpha val="80000"/>
                  </a:srgbClr>
                </a:gs>
                <a:gs pos="0">
                  <a:srgbClr val="44AAF4">
                    <a:alpha val="8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28" name="矩形: 圆角 27"/>
            <p:cNvSpPr/>
            <p:nvPr userDrawn="1"/>
          </p:nvSpPr>
          <p:spPr>
            <a:xfrm>
              <a:off x="1399012" y="2835479"/>
              <a:ext cx="320731" cy="117445"/>
            </a:xfrm>
            <a:prstGeom prst="roundRect">
              <a:avLst>
                <a:gd name="adj" fmla="val 24778"/>
              </a:avLst>
            </a:prstGeom>
            <a:gradFill flip="none" rotWithShape="1">
              <a:gsLst>
                <a:gs pos="88000">
                  <a:srgbClr val="75D6FF">
                    <a:alpha val="80000"/>
                  </a:srgbClr>
                </a:gs>
                <a:gs pos="0">
                  <a:srgbClr val="44AAF4">
                    <a:alpha val="8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29" name="矩形: 圆角 28"/>
            <p:cNvSpPr/>
            <p:nvPr userDrawn="1"/>
          </p:nvSpPr>
          <p:spPr>
            <a:xfrm>
              <a:off x="1822533" y="2871796"/>
              <a:ext cx="221553" cy="81128"/>
            </a:xfrm>
            <a:prstGeom prst="roundRect">
              <a:avLst>
                <a:gd name="adj" fmla="val 24778"/>
              </a:avLst>
            </a:prstGeom>
            <a:gradFill flip="none" rotWithShape="1">
              <a:gsLst>
                <a:gs pos="88000">
                  <a:srgbClr val="75D6FF">
                    <a:alpha val="80000"/>
                  </a:srgbClr>
                </a:gs>
                <a:gs pos="0">
                  <a:srgbClr val="44AAF4">
                    <a:alpha val="8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</p:grpSp>
      <p:sp>
        <p:nvSpPr>
          <p:cNvPr id="3" name="TextBox 15"/>
          <p:cNvSpPr txBox="1"/>
          <p:nvPr userDrawn="1"/>
        </p:nvSpPr>
        <p:spPr>
          <a:xfrm>
            <a:off x="11320812" y="6618982"/>
            <a:ext cx="671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r>
              <a:rPr lang="zh-CN" altLang="en-US" sz="10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0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636866" y="484356"/>
            <a:ext cx="11317446" cy="0"/>
          </a:xfrm>
          <a:prstGeom prst="line">
            <a:avLst/>
          </a:prstGeom>
          <a:ln>
            <a:gradFill flip="none" rotWithShape="1">
              <a:gsLst>
                <a:gs pos="0">
                  <a:srgbClr val="42ACF6">
                    <a:alpha val="60000"/>
                  </a:srgbClr>
                </a:gs>
                <a:gs pos="100000">
                  <a:srgbClr val="75D6FF">
                    <a:alpha val="3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矩形: 圆角 8"/>
          <p:cNvSpPr/>
          <p:nvPr userDrawn="1"/>
        </p:nvSpPr>
        <p:spPr>
          <a:xfrm rot="2700000">
            <a:off x="252718" y="228156"/>
            <a:ext cx="245117" cy="245117"/>
          </a:xfrm>
          <a:prstGeom prst="roundRect">
            <a:avLst>
              <a:gd name="adj" fmla="val 10316"/>
            </a:avLst>
          </a:prstGeom>
          <a:gradFill flip="none" rotWithShape="1">
            <a:gsLst>
              <a:gs pos="88000">
                <a:srgbClr val="75D6FF"/>
              </a:gs>
              <a:gs pos="0">
                <a:srgbClr val="44AAF4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 userDrawn="1"/>
        </p:nvSpPr>
        <p:spPr>
          <a:xfrm rot="2700000">
            <a:off x="483769" y="392518"/>
            <a:ext cx="178221" cy="178221"/>
          </a:xfrm>
          <a:prstGeom prst="roundRect">
            <a:avLst>
              <a:gd name="adj" fmla="val 10316"/>
            </a:avLst>
          </a:prstGeom>
          <a:gradFill>
            <a:gsLst>
              <a:gs pos="88000">
                <a:srgbClr val="64C8FA"/>
              </a:gs>
              <a:gs pos="0">
                <a:srgbClr val="4DB4F7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 userDrawn="1"/>
        </p:nvSpPr>
        <p:spPr>
          <a:xfrm rot="2700000">
            <a:off x="488254" y="166894"/>
            <a:ext cx="124631" cy="124631"/>
          </a:xfrm>
          <a:prstGeom prst="roundRect">
            <a:avLst>
              <a:gd name="adj" fmla="val 10316"/>
            </a:avLst>
          </a:prstGeom>
          <a:gradFill flip="none" rotWithShape="1">
            <a:gsLst>
              <a:gs pos="88000">
                <a:srgbClr val="71D3FE"/>
              </a:gs>
              <a:gs pos="0">
                <a:srgbClr val="4DB4F7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 userDrawn="1"/>
        </p:nvSpPr>
        <p:spPr>
          <a:xfrm rot="2700000">
            <a:off x="483768" y="392518"/>
            <a:ext cx="178221" cy="178221"/>
          </a:xfrm>
          <a:prstGeom prst="roundRect">
            <a:avLst>
              <a:gd name="adj" fmla="val 10316"/>
            </a:avLst>
          </a:prstGeom>
          <a:gradFill flip="none" rotWithShape="1">
            <a:gsLst>
              <a:gs pos="88000">
                <a:srgbClr val="75D6FF"/>
              </a:gs>
              <a:gs pos="0">
                <a:srgbClr val="42ACF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: 圆角 12"/>
          <p:cNvSpPr/>
          <p:nvPr userDrawn="1"/>
        </p:nvSpPr>
        <p:spPr>
          <a:xfrm rot="2700000">
            <a:off x="335914" y="261604"/>
            <a:ext cx="178221" cy="178221"/>
          </a:xfrm>
          <a:prstGeom prst="roundRect">
            <a:avLst>
              <a:gd name="adj" fmla="val 10316"/>
            </a:avLst>
          </a:prstGeom>
          <a:solidFill>
            <a:srgbClr val="E1F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 userDrawn="1"/>
        </p:nvGrpSpPr>
        <p:grpSpPr>
          <a:xfrm flipH="1">
            <a:off x="11877538" y="346771"/>
            <a:ext cx="166787" cy="164575"/>
            <a:chOff x="347968" y="272471"/>
            <a:chExt cx="708297" cy="698905"/>
          </a:xfrm>
        </p:grpSpPr>
        <p:sp>
          <p:nvSpPr>
            <p:cNvPr id="6" name="矩形: 圆角 5"/>
            <p:cNvSpPr/>
            <p:nvPr userDrawn="1"/>
          </p:nvSpPr>
          <p:spPr>
            <a:xfrm rot="2700000">
              <a:off x="347968" y="378493"/>
              <a:ext cx="424206" cy="424206"/>
            </a:xfrm>
            <a:prstGeom prst="roundRect">
              <a:avLst>
                <a:gd name="adj" fmla="val 10316"/>
              </a:avLst>
            </a:prstGeom>
            <a:gradFill flip="none" rotWithShape="1">
              <a:gsLst>
                <a:gs pos="88000">
                  <a:srgbClr val="75D6FF"/>
                </a:gs>
                <a:gs pos="0">
                  <a:srgbClr val="44AAF4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: 圆角 13"/>
            <p:cNvSpPr/>
            <p:nvPr userDrawn="1"/>
          </p:nvSpPr>
          <p:spPr>
            <a:xfrm rot="2700000">
              <a:off x="747831" y="662942"/>
              <a:ext cx="308434" cy="308434"/>
            </a:xfrm>
            <a:prstGeom prst="roundRect">
              <a:avLst>
                <a:gd name="adj" fmla="val 10316"/>
              </a:avLst>
            </a:prstGeom>
            <a:gradFill>
              <a:gsLst>
                <a:gs pos="88000">
                  <a:srgbClr val="64C8FA"/>
                </a:gs>
                <a:gs pos="0">
                  <a:srgbClr val="4DB4F7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: 圆角 14"/>
            <p:cNvSpPr/>
            <p:nvPr userDrawn="1"/>
          </p:nvSpPr>
          <p:spPr>
            <a:xfrm rot="2700000">
              <a:off x="755592" y="272471"/>
              <a:ext cx="215689" cy="215689"/>
            </a:xfrm>
            <a:prstGeom prst="roundRect">
              <a:avLst>
                <a:gd name="adj" fmla="val 10316"/>
              </a:avLst>
            </a:prstGeom>
            <a:gradFill flip="none" rotWithShape="1">
              <a:gsLst>
                <a:gs pos="88000">
                  <a:srgbClr val="71D3FE"/>
                </a:gs>
                <a:gs pos="0">
                  <a:srgbClr val="4DB4F7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: 圆角 15"/>
            <p:cNvSpPr/>
            <p:nvPr userDrawn="1"/>
          </p:nvSpPr>
          <p:spPr>
            <a:xfrm rot="2700000">
              <a:off x="747829" y="662942"/>
              <a:ext cx="308434" cy="308434"/>
            </a:xfrm>
            <a:prstGeom prst="roundRect">
              <a:avLst>
                <a:gd name="adj" fmla="val 10316"/>
              </a:avLst>
            </a:prstGeom>
            <a:gradFill flip="none" rotWithShape="1">
              <a:gsLst>
                <a:gs pos="88000">
                  <a:srgbClr val="75D6FF"/>
                </a:gs>
                <a:gs pos="0">
                  <a:srgbClr val="42ACF6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矩形: 圆角 16"/>
            <p:cNvSpPr/>
            <p:nvPr userDrawn="1"/>
          </p:nvSpPr>
          <p:spPr>
            <a:xfrm rot="2700000">
              <a:off x="491950" y="436379"/>
              <a:ext cx="308434" cy="308434"/>
            </a:xfrm>
            <a:prstGeom prst="roundRect">
              <a:avLst>
                <a:gd name="adj" fmla="val 10316"/>
              </a:avLst>
            </a:prstGeom>
            <a:solidFill>
              <a:srgbClr val="E1F5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01">
    <p:bg>
      <p:bgPr>
        <a:gradFill>
          <a:gsLst>
            <a:gs pos="28000">
              <a:schemeClr val="bg1"/>
            </a:gs>
            <a:gs pos="56000">
              <a:schemeClr val="bg1">
                <a:lumMod val="95000"/>
              </a:schemeClr>
            </a:gs>
            <a:gs pos="0">
              <a:schemeClr val="bg1">
                <a:lumMod val="95000"/>
              </a:schemeClr>
            </a:gs>
            <a:gs pos="100000">
              <a:schemeClr val="bg1">
                <a:lumMod val="95000"/>
              </a:schemeClr>
            </a:gs>
            <a:gs pos="100000">
              <a:srgbClr val="EBEBEB"/>
            </a:gs>
            <a:gs pos="8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 descr="水中的倒影&#10;&#10;中度可信度描述已自动生成"/>
          <p:cNvPicPr>
            <a:picLocks noChangeAspect="1"/>
          </p:cNvPicPr>
          <p:nvPr userDrawn="1"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139701" y="0"/>
            <a:ext cx="11889644" cy="4963769"/>
          </a:xfrm>
          <a:prstGeom prst="rect">
            <a:avLst/>
          </a:prstGeom>
        </p:spPr>
      </p:pic>
      <p:grpSp>
        <p:nvGrpSpPr>
          <p:cNvPr id="16" name="组合 15"/>
          <p:cNvGrpSpPr/>
          <p:nvPr userDrawn="1"/>
        </p:nvGrpSpPr>
        <p:grpSpPr>
          <a:xfrm>
            <a:off x="139701" y="2288621"/>
            <a:ext cx="11899900" cy="4405690"/>
            <a:chOff x="139701" y="2288621"/>
            <a:chExt cx="11899900" cy="4405690"/>
          </a:xfrm>
        </p:grpSpPr>
        <p:grpSp>
          <p:nvGrpSpPr>
            <p:cNvPr id="6" name="组合 5"/>
            <p:cNvGrpSpPr/>
            <p:nvPr userDrawn="1"/>
          </p:nvGrpSpPr>
          <p:grpSpPr>
            <a:xfrm>
              <a:off x="139701" y="2288621"/>
              <a:ext cx="11899900" cy="4405690"/>
              <a:chOff x="139701" y="1674772"/>
              <a:chExt cx="11899900" cy="5449414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矩形: 圆顶角 7"/>
              <p:cNvSpPr/>
              <p:nvPr/>
            </p:nvSpPr>
            <p:spPr>
              <a:xfrm>
                <a:off x="139701" y="3428999"/>
                <a:ext cx="11899900" cy="3695187"/>
              </a:xfrm>
              <a:prstGeom prst="round2SameRect">
                <a:avLst>
                  <a:gd name="adj1" fmla="val 40482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任意多边形: 形状 8"/>
              <p:cNvSpPr/>
              <p:nvPr/>
            </p:nvSpPr>
            <p:spPr>
              <a:xfrm flipV="1">
                <a:off x="139701" y="1674772"/>
                <a:ext cx="1754217" cy="3308900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 userDrawn="1"/>
          </p:nvGrpSpPr>
          <p:grpSpPr>
            <a:xfrm>
              <a:off x="139701" y="2421971"/>
              <a:ext cx="11899900" cy="4272340"/>
              <a:chOff x="139701" y="1674772"/>
              <a:chExt cx="11899900" cy="5284473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矩形: 圆顶角 32"/>
              <p:cNvSpPr/>
              <p:nvPr/>
            </p:nvSpPr>
            <p:spPr>
              <a:xfrm>
                <a:off x="139701" y="3429001"/>
                <a:ext cx="11899900" cy="3530244"/>
              </a:xfrm>
              <a:prstGeom prst="round2SameRect">
                <a:avLst>
                  <a:gd name="adj1" fmla="val 3892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: 形状 33"/>
              <p:cNvSpPr/>
              <p:nvPr/>
            </p:nvSpPr>
            <p:spPr>
              <a:xfrm flipV="1">
                <a:off x="139701" y="1674772"/>
                <a:ext cx="1754217" cy="3308900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 userDrawn="1"/>
          </p:nvGrpSpPr>
          <p:grpSpPr>
            <a:xfrm>
              <a:off x="139701" y="2574371"/>
              <a:ext cx="11899900" cy="4119940"/>
              <a:chOff x="139701" y="1674772"/>
              <a:chExt cx="11899900" cy="5095969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矩形: 圆顶角 11"/>
              <p:cNvSpPr/>
              <p:nvPr userDrawn="1"/>
            </p:nvSpPr>
            <p:spPr>
              <a:xfrm>
                <a:off x="139701" y="3429001"/>
                <a:ext cx="11899900" cy="3341740"/>
              </a:xfrm>
              <a:prstGeom prst="round2SameRect">
                <a:avLst>
                  <a:gd name="adj1" fmla="val 40682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 userDrawn="1"/>
            </p:nvSpPr>
            <p:spPr>
              <a:xfrm flipV="1">
                <a:off x="139701" y="1674772"/>
                <a:ext cx="1754217" cy="3308901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7458" y="4142838"/>
            <a:ext cx="3090940" cy="2115495"/>
          </a:xfrm>
          <a:prstGeom prst="rect">
            <a:avLst/>
          </a:prstGeom>
        </p:spPr>
      </p:pic>
      <p:sp>
        <p:nvSpPr>
          <p:cNvPr id="37" name="矩形 36"/>
          <p:cNvSpPr/>
          <p:nvPr userDrawn="1"/>
        </p:nvSpPr>
        <p:spPr>
          <a:xfrm>
            <a:off x="139701" y="6694311"/>
            <a:ext cx="11899900" cy="163689"/>
          </a:xfrm>
          <a:prstGeom prst="rect">
            <a:avLst/>
          </a:prstGeom>
          <a:gradFill>
            <a:gsLst>
              <a:gs pos="70000">
                <a:srgbClr val="67D3FE"/>
              </a:gs>
              <a:gs pos="0">
                <a:srgbClr val="67D3FE">
                  <a:alpha val="10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662291" y="4285"/>
            <a:ext cx="1390008" cy="432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01">
    <p:bg>
      <p:bgPr>
        <a:gradFill>
          <a:gsLst>
            <a:gs pos="28000">
              <a:schemeClr val="bg1"/>
            </a:gs>
            <a:gs pos="56000">
              <a:schemeClr val="bg1">
                <a:lumMod val="95000"/>
              </a:schemeClr>
            </a:gs>
            <a:gs pos="0">
              <a:schemeClr val="bg1">
                <a:lumMod val="95000"/>
              </a:schemeClr>
            </a:gs>
            <a:gs pos="100000">
              <a:schemeClr val="bg1">
                <a:lumMod val="95000"/>
              </a:schemeClr>
            </a:gs>
            <a:gs pos="100000">
              <a:srgbClr val="EBEBEB"/>
            </a:gs>
            <a:gs pos="8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 userDrawn="1"/>
        </p:nvGrpSpPr>
        <p:grpSpPr>
          <a:xfrm>
            <a:off x="143113" y="-5588"/>
            <a:ext cx="11902837" cy="4969357"/>
            <a:chOff x="143113" y="-5588"/>
            <a:chExt cx="11902837" cy="4969357"/>
          </a:xfrm>
        </p:grpSpPr>
        <p:pic>
          <p:nvPicPr>
            <p:cNvPr id="19" name="图片 18" descr="建筑与房屋的城市空拍图&#10;&#10;描述已自动生成"/>
            <p:cNvPicPr>
              <a:picLocks noChangeAspect="1"/>
            </p:cNvPicPr>
            <p:nvPr userDrawn="1"/>
          </p:nvPicPr>
          <p:blipFill rotWithShape="1">
            <a:blip r:embed="rId2" cstate="print"/>
            <a:srcRect/>
            <a:stretch>
              <a:fillRect/>
            </a:stretch>
          </p:blipFill>
          <p:spPr>
            <a:xfrm>
              <a:off x="143113" y="0"/>
              <a:ext cx="11902837" cy="4963769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 userDrawn="1"/>
          </p:nvSpPr>
          <p:spPr>
            <a:xfrm>
              <a:off x="10241676" y="-5588"/>
              <a:ext cx="17876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bg1">
                      <a:alpha val="7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演示新手书" panose="00000500000000000000" pitchFamily="50" charset="-122"/>
                  <a:ea typeface="演示新手书" panose="00000500000000000000" pitchFamily="50" charset="-122"/>
                </a:rPr>
                <a:t>海南能源交易大厦</a:t>
              </a:r>
              <a:endParaRPr lang="zh-CN" altLang="en-US" sz="1600" b="1" dirty="0">
                <a:solidFill>
                  <a:schemeClr val="bg1">
                    <a:alpha val="7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演示新手书" panose="00000500000000000000" pitchFamily="50" charset="-122"/>
                <a:ea typeface="演示新手书" panose="00000500000000000000" pitchFamily="50" charset="-122"/>
              </a:endParaRPr>
            </a:p>
          </p:txBody>
        </p:sp>
        <p:pic>
          <p:nvPicPr>
            <p:cNvPr id="22" name="图片 21" descr="建筑与房屋的城市空拍图&#10;&#10;描述已自动生成"/>
            <p:cNvPicPr>
              <a:picLocks noChangeAspect="1"/>
            </p:cNvPicPr>
            <p:nvPr userDrawn="1"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 flipH="1">
              <a:off x="6095999" y="0"/>
              <a:ext cx="5945677" cy="4963769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 userDrawn="1"/>
        </p:nvGrpSpPr>
        <p:grpSpPr>
          <a:xfrm>
            <a:off x="139701" y="2288621"/>
            <a:ext cx="11899900" cy="4405690"/>
            <a:chOff x="139701" y="2288621"/>
            <a:chExt cx="11899900" cy="4405690"/>
          </a:xfrm>
        </p:grpSpPr>
        <p:grpSp>
          <p:nvGrpSpPr>
            <p:cNvPr id="6" name="组合 5"/>
            <p:cNvGrpSpPr/>
            <p:nvPr userDrawn="1"/>
          </p:nvGrpSpPr>
          <p:grpSpPr>
            <a:xfrm>
              <a:off x="139701" y="2288621"/>
              <a:ext cx="11899900" cy="4405690"/>
              <a:chOff x="139701" y="1674772"/>
              <a:chExt cx="11899900" cy="5449414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矩形: 圆顶角 7"/>
              <p:cNvSpPr/>
              <p:nvPr/>
            </p:nvSpPr>
            <p:spPr>
              <a:xfrm>
                <a:off x="139701" y="3428999"/>
                <a:ext cx="11899900" cy="3695187"/>
              </a:xfrm>
              <a:prstGeom prst="round2SameRect">
                <a:avLst>
                  <a:gd name="adj1" fmla="val 40482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任意多边形: 形状 8"/>
              <p:cNvSpPr/>
              <p:nvPr/>
            </p:nvSpPr>
            <p:spPr>
              <a:xfrm flipV="1">
                <a:off x="139701" y="1674772"/>
                <a:ext cx="1754217" cy="3308900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 userDrawn="1"/>
          </p:nvGrpSpPr>
          <p:grpSpPr>
            <a:xfrm>
              <a:off x="139701" y="2421971"/>
              <a:ext cx="11899900" cy="4272340"/>
              <a:chOff x="139701" y="1674772"/>
              <a:chExt cx="11899900" cy="5284473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矩形: 圆顶角 32"/>
              <p:cNvSpPr/>
              <p:nvPr/>
            </p:nvSpPr>
            <p:spPr>
              <a:xfrm>
                <a:off x="139701" y="3429001"/>
                <a:ext cx="11899900" cy="3530244"/>
              </a:xfrm>
              <a:prstGeom prst="round2SameRect">
                <a:avLst>
                  <a:gd name="adj1" fmla="val 3892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: 形状 33"/>
              <p:cNvSpPr/>
              <p:nvPr/>
            </p:nvSpPr>
            <p:spPr>
              <a:xfrm flipV="1">
                <a:off x="139701" y="1674772"/>
                <a:ext cx="1754217" cy="3308900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 userDrawn="1"/>
          </p:nvGrpSpPr>
          <p:grpSpPr>
            <a:xfrm>
              <a:off x="139701" y="2574371"/>
              <a:ext cx="11899900" cy="4119940"/>
              <a:chOff x="139701" y="1674772"/>
              <a:chExt cx="11899900" cy="5095969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矩形: 圆顶角 11"/>
              <p:cNvSpPr/>
              <p:nvPr userDrawn="1"/>
            </p:nvSpPr>
            <p:spPr>
              <a:xfrm>
                <a:off x="139701" y="3429001"/>
                <a:ext cx="11899900" cy="3341740"/>
              </a:xfrm>
              <a:prstGeom prst="round2SameRect">
                <a:avLst>
                  <a:gd name="adj1" fmla="val 40682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 userDrawn="1"/>
            </p:nvSpPr>
            <p:spPr>
              <a:xfrm flipV="1">
                <a:off x="139701" y="1674772"/>
                <a:ext cx="1754217" cy="3308901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5275" y="4150806"/>
            <a:ext cx="3090940" cy="2109399"/>
          </a:xfrm>
          <a:prstGeom prst="rect">
            <a:avLst/>
          </a:prstGeom>
        </p:spPr>
      </p:pic>
      <p:sp>
        <p:nvSpPr>
          <p:cNvPr id="20" name="矩形 19"/>
          <p:cNvSpPr/>
          <p:nvPr userDrawn="1"/>
        </p:nvSpPr>
        <p:spPr>
          <a:xfrm>
            <a:off x="139700" y="6694311"/>
            <a:ext cx="11899901" cy="163689"/>
          </a:xfrm>
          <a:prstGeom prst="rect">
            <a:avLst/>
          </a:prstGeom>
          <a:gradFill>
            <a:gsLst>
              <a:gs pos="100000">
                <a:srgbClr val="017EA8"/>
              </a:gs>
              <a:gs pos="0">
                <a:srgbClr val="017EA8">
                  <a:alpha val="10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241676" y="2145"/>
            <a:ext cx="1822862" cy="432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01">
    <p:bg>
      <p:bgPr>
        <a:gradFill>
          <a:gsLst>
            <a:gs pos="28000">
              <a:schemeClr val="bg1"/>
            </a:gs>
            <a:gs pos="56000">
              <a:schemeClr val="bg1">
                <a:lumMod val="95000"/>
              </a:schemeClr>
            </a:gs>
            <a:gs pos="0">
              <a:schemeClr val="bg1">
                <a:lumMod val="95000"/>
              </a:schemeClr>
            </a:gs>
            <a:gs pos="100000">
              <a:schemeClr val="bg1">
                <a:lumMod val="95000"/>
              </a:schemeClr>
            </a:gs>
            <a:gs pos="100000">
              <a:srgbClr val="EBEBEB"/>
            </a:gs>
            <a:gs pos="8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 descr="图片包含 草, 绿色, 水, 游戏机&#10;&#10;描述已自动生成"/>
          <p:cNvPicPr>
            <a:picLocks noChangeAspect="1"/>
          </p:cNvPicPr>
          <p:nvPr userDrawn="1"/>
        </p:nvPicPr>
        <p:blipFill rotWithShape="1">
          <a:blip r:embed="rId2" cstate="print"/>
          <a:srcRect t="8035" b="-4709"/>
          <a:stretch>
            <a:fillRect/>
          </a:stretch>
        </p:blipFill>
        <p:spPr>
          <a:xfrm>
            <a:off x="136745" y="0"/>
            <a:ext cx="11899900" cy="5097119"/>
          </a:xfrm>
          <a:prstGeom prst="rect">
            <a:avLst/>
          </a:prstGeom>
        </p:spPr>
      </p:pic>
      <p:grpSp>
        <p:nvGrpSpPr>
          <p:cNvPr id="16" name="组合 15"/>
          <p:cNvGrpSpPr/>
          <p:nvPr userDrawn="1"/>
        </p:nvGrpSpPr>
        <p:grpSpPr>
          <a:xfrm>
            <a:off x="139701" y="2288621"/>
            <a:ext cx="11899900" cy="4405690"/>
            <a:chOff x="139701" y="2288621"/>
            <a:chExt cx="11899900" cy="4405690"/>
          </a:xfrm>
        </p:grpSpPr>
        <p:grpSp>
          <p:nvGrpSpPr>
            <p:cNvPr id="6" name="组合 5"/>
            <p:cNvGrpSpPr/>
            <p:nvPr userDrawn="1"/>
          </p:nvGrpSpPr>
          <p:grpSpPr>
            <a:xfrm>
              <a:off x="139701" y="2288621"/>
              <a:ext cx="11899900" cy="4405690"/>
              <a:chOff x="139701" y="1674772"/>
              <a:chExt cx="11899900" cy="5449414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矩形: 圆顶角 7"/>
              <p:cNvSpPr/>
              <p:nvPr/>
            </p:nvSpPr>
            <p:spPr>
              <a:xfrm>
                <a:off x="139701" y="3428999"/>
                <a:ext cx="11899900" cy="3695187"/>
              </a:xfrm>
              <a:prstGeom prst="round2SameRect">
                <a:avLst>
                  <a:gd name="adj1" fmla="val 40482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任意多边形: 形状 8"/>
              <p:cNvSpPr/>
              <p:nvPr/>
            </p:nvSpPr>
            <p:spPr>
              <a:xfrm flipV="1">
                <a:off x="139701" y="1674772"/>
                <a:ext cx="1754217" cy="3308900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 userDrawn="1"/>
          </p:nvGrpSpPr>
          <p:grpSpPr>
            <a:xfrm>
              <a:off x="139701" y="2421971"/>
              <a:ext cx="11899900" cy="4272340"/>
              <a:chOff x="139701" y="1674772"/>
              <a:chExt cx="11899900" cy="5284473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矩形: 圆顶角 32"/>
              <p:cNvSpPr/>
              <p:nvPr/>
            </p:nvSpPr>
            <p:spPr>
              <a:xfrm>
                <a:off x="139701" y="3429001"/>
                <a:ext cx="11899900" cy="3530244"/>
              </a:xfrm>
              <a:prstGeom prst="round2SameRect">
                <a:avLst>
                  <a:gd name="adj1" fmla="val 3892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: 形状 33"/>
              <p:cNvSpPr/>
              <p:nvPr/>
            </p:nvSpPr>
            <p:spPr>
              <a:xfrm flipV="1">
                <a:off x="139701" y="1674772"/>
                <a:ext cx="1754217" cy="3308900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 userDrawn="1"/>
          </p:nvGrpSpPr>
          <p:grpSpPr>
            <a:xfrm>
              <a:off x="139701" y="2574371"/>
              <a:ext cx="11899900" cy="4119940"/>
              <a:chOff x="139701" y="1674772"/>
              <a:chExt cx="11899900" cy="5095969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矩形: 圆顶角 11"/>
              <p:cNvSpPr/>
              <p:nvPr userDrawn="1"/>
            </p:nvSpPr>
            <p:spPr>
              <a:xfrm>
                <a:off x="139701" y="3429001"/>
                <a:ext cx="11899900" cy="3341740"/>
              </a:xfrm>
              <a:prstGeom prst="round2SameRect">
                <a:avLst>
                  <a:gd name="adj1" fmla="val 40682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 userDrawn="1"/>
            </p:nvSpPr>
            <p:spPr>
              <a:xfrm flipV="1">
                <a:off x="139701" y="1674772"/>
                <a:ext cx="1754217" cy="3308901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7690" y="4191036"/>
            <a:ext cx="3090940" cy="2109399"/>
          </a:xfrm>
          <a:prstGeom prst="rect">
            <a:avLst/>
          </a:prstGeom>
        </p:spPr>
      </p:pic>
      <p:sp>
        <p:nvSpPr>
          <p:cNvPr id="29" name="矩形 28"/>
          <p:cNvSpPr/>
          <p:nvPr userDrawn="1"/>
        </p:nvSpPr>
        <p:spPr>
          <a:xfrm>
            <a:off x="139700" y="6694311"/>
            <a:ext cx="11896945" cy="163689"/>
          </a:xfrm>
          <a:prstGeom prst="rect">
            <a:avLst/>
          </a:prstGeom>
          <a:gradFill>
            <a:gsLst>
              <a:gs pos="70000">
                <a:srgbClr val="4F8304"/>
              </a:gs>
              <a:gs pos="0">
                <a:srgbClr val="4F8304">
                  <a:lumMod val="10000"/>
                  <a:lumOff val="90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054136" y="6585"/>
            <a:ext cx="1005927" cy="432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01">
    <p:bg>
      <p:bgPr>
        <a:gradFill>
          <a:gsLst>
            <a:gs pos="28000">
              <a:schemeClr val="bg1"/>
            </a:gs>
            <a:gs pos="56000">
              <a:schemeClr val="bg1">
                <a:lumMod val="95000"/>
              </a:schemeClr>
            </a:gs>
            <a:gs pos="0">
              <a:schemeClr val="bg1">
                <a:lumMod val="95000"/>
              </a:schemeClr>
            </a:gs>
            <a:gs pos="100000">
              <a:schemeClr val="bg1">
                <a:lumMod val="95000"/>
              </a:schemeClr>
            </a:gs>
            <a:gs pos="100000">
              <a:srgbClr val="EBEBEB"/>
            </a:gs>
            <a:gs pos="8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139697" y="0"/>
            <a:ext cx="11899900" cy="5097119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</p:pic>
      <p:sp>
        <p:nvSpPr>
          <p:cNvPr id="18" name="矩形 17"/>
          <p:cNvSpPr/>
          <p:nvPr userDrawn="1"/>
        </p:nvSpPr>
        <p:spPr>
          <a:xfrm>
            <a:off x="139700" y="6694311"/>
            <a:ext cx="11912599" cy="163689"/>
          </a:xfrm>
          <a:prstGeom prst="rect">
            <a:avLst/>
          </a:prstGeom>
          <a:gradFill>
            <a:gsLst>
              <a:gs pos="70000">
                <a:srgbClr val="0080CB"/>
              </a:gs>
              <a:gs pos="0">
                <a:srgbClr val="0080CB">
                  <a:alpha val="10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6" name="组合 15"/>
          <p:cNvGrpSpPr/>
          <p:nvPr userDrawn="1"/>
        </p:nvGrpSpPr>
        <p:grpSpPr>
          <a:xfrm>
            <a:off x="139701" y="2288621"/>
            <a:ext cx="11899900" cy="4405690"/>
            <a:chOff x="139701" y="2288621"/>
            <a:chExt cx="11899900" cy="4405690"/>
          </a:xfrm>
        </p:grpSpPr>
        <p:grpSp>
          <p:nvGrpSpPr>
            <p:cNvPr id="6" name="组合 5"/>
            <p:cNvGrpSpPr/>
            <p:nvPr userDrawn="1"/>
          </p:nvGrpSpPr>
          <p:grpSpPr>
            <a:xfrm>
              <a:off x="139701" y="2288621"/>
              <a:ext cx="11899900" cy="4405690"/>
              <a:chOff x="139701" y="1674772"/>
              <a:chExt cx="11899900" cy="5449414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矩形: 圆顶角 7"/>
              <p:cNvSpPr/>
              <p:nvPr/>
            </p:nvSpPr>
            <p:spPr>
              <a:xfrm>
                <a:off x="139701" y="3428999"/>
                <a:ext cx="11899900" cy="3695187"/>
              </a:xfrm>
              <a:prstGeom prst="round2SameRect">
                <a:avLst>
                  <a:gd name="adj1" fmla="val 40482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任意多边形: 形状 8"/>
              <p:cNvSpPr/>
              <p:nvPr/>
            </p:nvSpPr>
            <p:spPr>
              <a:xfrm flipV="1">
                <a:off x="139701" y="1674772"/>
                <a:ext cx="1754217" cy="3308900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 userDrawn="1"/>
          </p:nvGrpSpPr>
          <p:grpSpPr>
            <a:xfrm>
              <a:off x="139701" y="2421971"/>
              <a:ext cx="11899900" cy="4272340"/>
              <a:chOff x="139701" y="1674772"/>
              <a:chExt cx="11899900" cy="5284473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矩形: 圆顶角 32"/>
              <p:cNvSpPr/>
              <p:nvPr/>
            </p:nvSpPr>
            <p:spPr>
              <a:xfrm>
                <a:off x="139701" y="3429001"/>
                <a:ext cx="11899900" cy="3530244"/>
              </a:xfrm>
              <a:prstGeom prst="round2SameRect">
                <a:avLst>
                  <a:gd name="adj1" fmla="val 3892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: 形状 33"/>
              <p:cNvSpPr/>
              <p:nvPr/>
            </p:nvSpPr>
            <p:spPr>
              <a:xfrm flipV="1">
                <a:off x="139701" y="1674772"/>
                <a:ext cx="1754217" cy="3308900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 userDrawn="1"/>
          </p:nvGrpSpPr>
          <p:grpSpPr>
            <a:xfrm>
              <a:off x="139701" y="2574371"/>
              <a:ext cx="11899900" cy="4119940"/>
              <a:chOff x="139701" y="1674772"/>
              <a:chExt cx="11899900" cy="5095969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矩形: 圆顶角 11"/>
              <p:cNvSpPr/>
              <p:nvPr userDrawn="1"/>
            </p:nvSpPr>
            <p:spPr>
              <a:xfrm>
                <a:off x="139701" y="3429001"/>
                <a:ext cx="11899900" cy="3341740"/>
              </a:xfrm>
              <a:prstGeom prst="round2SameRect">
                <a:avLst>
                  <a:gd name="adj1" fmla="val 40682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 userDrawn="1"/>
            </p:nvSpPr>
            <p:spPr>
              <a:xfrm flipV="1">
                <a:off x="139701" y="1674772"/>
                <a:ext cx="1754217" cy="3308901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6131" y="4163770"/>
            <a:ext cx="3090940" cy="211549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15420" y="-12700"/>
            <a:ext cx="2365453" cy="432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01">
    <p:bg>
      <p:bgPr>
        <a:gradFill>
          <a:gsLst>
            <a:gs pos="28000">
              <a:schemeClr val="bg1"/>
            </a:gs>
            <a:gs pos="56000">
              <a:schemeClr val="bg1">
                <a:lumMod val="95000"/>
              </a:schemeClr>
            </a:gs>
            <a:gs pos="0">
              <a:schemeClr val="bg1">
                <a:lumMod val="95000"/>
              </a:schemeClr>
            </a:gs>
            <a:gs pos="100000">
              <a:schemeClr val="bg1">
                <a:lumMod val="95000"/>
              </a:schemeClr>
            </a:gs>
            <a:gs pos="100000">
              <a:srgbClr val="EBEBEB"/>
            </a:gs>
            <a:gs pos="8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建筑的摆设布局&#10;&#10;中度可信度描述已自动生成"/>
          <p:cNvPicPr>
            <a:picLocks noChangeAspect="1"/>
          </p:cNvPicPr>
          <p:nvPr userDrawn="1"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152399" y="0"/>
            <a:ext cx="11876946" cy="4963770"/>
          </a:xfrm>
          <a:prstGeom prst="rect">
            <a:avLst/>
          </a:prstGeom>
        </p:spPr>
      </p:pic>
      <p:grpSp>
        <p:nvGrpSpPr>
          <p:cNvPr id="16" name="组合 15"/>
          <p:cNvGrpSpPr/>
          <p:nvPr userDrawn="1"/>
        </p:nvGrpSpPr>
        <p:grpSpPr>
          <a:xfrm>
            <a:off x="139701" y="2288621"/>
            <a:ext cx="11899900" cy="4405690"/>
            <a:chOff x="139701" y="2288621"/>
            <a:chExt cx="11899900" cy="4405690"/>
          </a:xfrm>
        </p:grpSpPr>
        <p:grpSp>
          <p:nvGrpSpPr>
            <p:cNvPr id="6" name="组合 5"/>
            <p:cNvGrpSpPr/>
            <p:nvPr userDrawn="1"/>
          </p:nvGrpSpPr>
          <p:grpSpPr>
            <a:xfrm>
              <a:off x="139701" y="2288621"/>
              <a:ext cx="11899900" cy="4405690"/>
              <a:chOff x="139701" y="1674772"/>
              <a:chExt cx="11899900" cy="5449414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矩形: 圆顶角 7"/>
              <p:cNvSpPr/>
              <p:nvPr/>
            </p:nvSpPr>
            <p:spPr>
              <a:xfrm>
                <a:off x="139701" y="3428999"/>
                <a:ext cx="11899900" cy="3695187"/>
              </a:xfrm>
              <a:prstGeom prst="round2SameRect">
                <a:avLst>
                  <a:gd name="adj1" fmla="val 40482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任意多边形: 形状 8"/>
              <p:cNvSpPr/>
              <p:nvPr/>
            </p:nvSpPr>
            <p:spPr>
              <a:xfrm flipV="1">
                <a:off x="139701" y="1674772"/>
                <a:ext cx="1754217" cy="3308900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 userDrawn="1"/>
          </p:nvGrpSpPr>
          <p:grpSpPr>
            <a:xfrm>
              <a:off x="139701" y="2421971"/>
              <a:ext cx="11899900" cy="4272340"/>
              <a:chOff x="139701" y="1674772"/>
              <a:chExt cx="11899900" cy="5284473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矩形: 圆顶角 32"/>
              <p:cNvSpPr/>
              <p:nvPr/>
            </p:nvSpPr>
            <p:spPr>
              <a:xfrm>
                <a:off x="139701" y="3429001"/>
                <a:ext cx="11899900" cy="3530244"/>
              </a:xfrm>
              <a:prstGeom prst="round2SameRect">
                <a:avLst>
                  <a:gd name="adj1" fmla="val 3892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: 形状 33"/>
              <p:cNvSpPr/>
              <p:nvPr/>
            </p:nvSpPr>
            <p:spPr>
              <a:xfrm flipV="1">
                <a:off x="139701" y="1674772"/>
                <a:ext cx="1754217" cy="3308900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 userDrawn="1"/>
          </p:nvGrpSpPr>
          <p:grpSpPr>
            <a:xfrm>
              <a:off x="139701" y="2574371"/>
              <a:ext cx="11899900" cy="4119940"/>
              <a:chOff x="139701" y="1674772"/>
              <a:chExt cx="11899900" cy="5095969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矩形: 圆顶角 11"/>
              <p:cNvSpPr/>
              <p:nvPr userDrawn="1"/>
            </p:nvSpPr>
            <p:spPr>
              <a:xfrm>
                <a:off x="139701" y="3429001"/>
                <a:ext cx="11899900" cy="3341740"/>
              </a:xfrm>
              <a:prstGeom prst="round2SameRect">
                <a:avLst>
                  <a:gd name="adj1" fmla="val 40682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 userDrawn="1"/>
            </p:nvSpPr>
            <p:spPr>
              <a:xfrm flipV="1">
                <a:off x="139701" y="1674772"/>
                <a:ext cx="1754217" cy="3308901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6131" y="4163770"/>
            <a:ext cx="3090940" cy="2115495"/>
          </a:xfrm>
          <a:prstGeom prst="rect">
            <a:avLst/>
          </a:prstGeom>
        </p:spPr>
      </p:pic>
      <p:sp>
        <p:nvSpPr>
          <p:cNvPr id="23" name="矩形 22"/>
          <p:cNvSpPr/>
          <p:nvPr userDrawn="1"/>
        </p:nvSpPr>
        <p:spPr>
          <a:xfrm>
            <a:off x="139700" y="6694311"/>
            <a:ext cx="11899901" cy="163689"/>
          </a:xfrm>
          <a:prstGeom prst="rect">
            <a:avLst/>
          </a:prstGeom>
          <a:gradFill>
            <a:gsLst>
              <a:gs pos="70000">
                <a:srgbClr val="FABB87"/>
              </a:gs>
              <a:gs pos="0">
                <a:srgbClr val="FABB87">
                  <a:alpha val="10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77279" y="0"/>
            <a:ext cx="1981372" cy="432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01">
    <p:bg>
      <p:bgPr>
        <a:gradFill>
          <a:gsLst>
            <a:gs pos="28000">
              <a:schemeClr val="bg1"/>
            </a:gs>
            <a:gs pos="56000">
              <a:schemeClr val="bg1">
                <a:lumMod val="95000"/>
              </a:schemeClr>
            </a:gs>
            <a:gs pos="0">
              <a:schemeClr val="bg1">
                <a:lumMod val="95000"/>
              </a:schemeClr>
            </a:gs>
            <a:gs pos="100000">
              <a:schemeClr val="bg1">
                <a:lumMod val="95000"/>
              </a:schemeClr>
            </a:gs>
            <a:gs pos="100000">
              <a:srgbClr val="EBEBEB"/>
            </a:gs>
            <a:gs pos="8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建筑与房屋的城市空拍图&#10;&#10;中度可信度描述已自动生成"/>
          <p:cNvPicPr>
            <a:picLocks noChangeAspect="1"/>
          </p:cNvPicPr>
          <p:nvPr userDrawn="1"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143367" y="1"/>
            <a:ext cx="11896232" cy="5145044"/>
          </a:xfrm>
          <a:prstGeom prst="rect">
            <a:avLst/>
          </a:prstGeom>
        </p:spPr>
      </p:pic>
      <p:grpSp>
        <p:nvGrpSpPr>
          <p:cNvPr id="16" name="组合 15"/>
          <p:cNvGrpSpPr/>
          <p:nvPr userDrawn="1"/>
        </p:nvGrpSpPr>
        <p:grpSpPr>
          <a:xfrm>
            <a:off x="139701" y="2288621"/>
            <a:ext cx="11899900" cy="4405690"/>
            <a:chOff x="139701" y="2288621"/>
            <a:chExt cx="11899900" cy="4405690"/>
          </a:xfrm>
        </p:grpSpPr>
        <p:grpSp>
          <p:nvGrpSpPr>
            <p:cNvPr id="6" name="组合 5"/>
            <p:cNvGrpSpPr/>
            <p:nvPr userDrawn="1"/>
          </p:nvGrpSpPr>
          <p:grpSpPr>
            <a:xfrm>
              <a:off x="139701" y="2288621"/>
              <a:ext cx="11899900" cy="4405690"/>
              <a:chOff x="139701" y="1674772"/>
              <a:chExt cx="11899900" cy="5449414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矩形: 圆顶角 7"/>
              <p:cNvSpPr/>
              <p:nvPr/>
            </p:nvSpPr>
            <p:spPr>
              <a:xfrm>
                <a:off x="139701" y="3428999"/>
                <a:ext cx="11899900" cy="3695187"/>
              </a:xfrm>
              <a:prstGeom prst="round2SameRect">
                <a:avLst>
                  <a:gd name="adj1" fmla="val 40482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任意多边形: 形状 8"/>
              <p:cNvSpPr/>
              <p:nvPr/>
            </p:nvSpPr>
            <p:spPr>
              <a:xfrm flipV="1">
                <a:off x="139701" y="1674772"/>
                <a:ext cx="1754217" cy="3308900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 userDrawn="1"/>
          </p:nvGrpSpPr>
          <p:grpSpPr>
            <a:xfrm>
              <a:off x="139701" y="2421971"/>
              <a:ext cx="11899900" cy="4272340"/>
              <a:chOff x="139701" y="1674772"/>
              <a:chExt cx="11899900" cy="5284473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矩形: 圆顶角 32"/>
              <p:cNvSpPr/>
              <p:nvPr/>
            </p:nvSpPr>
            <p:spPr>
              <a:xfrm>
                <a:off x="139701" y="3429001"/>
                <a:ext cx="11899900" cy="3530244"/>
              </a:xfrm>
              <a:prstGeom prst="round2SameRect">
                <a:avLst>
                  <a:gd name="adj1" fmla="val 3892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: 形状 33"/>
              <p:cNvSpPr/>
              <p:nvPr/>
            </p:nvSpPr>
            <p:spPr>
              <a:xfrm flipV="1">
                <a:off x="139701" y="1674772"/>
                <a:ext cx="1754217" cy="3308900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 userDrawn="1"/>
          </p:nvGrpSpPr>
          <p:grpSpPr>
            <a:xfrm>
              <a:off x="139701" y="2574371"/>
              <a:ext cx="11899900" cy="4119940"/>
              <a:chOff x="139701" y="1674772"/>
              <a:chExt cx="11899900" cy="5095969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矩形: 圆顶角 11"/>
              <p:cNvSpPr/>
              <p:nvPr userDrawn="1"/>
            </p:nvSpPr>
            <p:spPr>
              <a:xfrm>
                <a:off x="139701" y="3429001"/>
                <a:ext cx="11899900" cy="3341740"/>
              </a:xfrm>
              <a:prstGeom prst="round2SameRect">
                <a:avLst>
                  <a:gd name="adj1" fmla="val 40682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 userDrawn="1"/>
            </p:nvSpPr>
            <p:spPr>
              <a:xfrm flipV="1">
                <a:off x="139701" y="1674772"/>
                <a:ext cx="1754217" cy="3308901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6131" y="4153973"/>
            <a:ext cx="3090940" cy="2115495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139700" y="6694311"/>
            <a:ext cx="11899901" cy="163689"/>
          </a:xfrm>
          <a:prstGeom prst="rect">
            <a:avLst/>
          </a:prstGeom>
          <a:gradFill>
            <a:gsLst>
              <a:gs pos="70000">
                <a:srgbClr val="0092E0"/>
              </a:gs>
              <a:gs pos="0">
                <a:srgbClr val="0092E0">
                  <a:alpha val="10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673163" y="0"/>
            <a:ext cx="1390008" cy="4328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01">
    <p:bg>
      <p:bgPr>
        <a:gradFill>
          <a:gsLst>
            <a:gs pos="28000">
              <a:schemeClr val="bg1"/>
            </a:gs>
            <a:gs pos="56000">
              <a:schemeClr val="bg1">
                <a:lumMod val="95000"/>
              </a:schemeClr>
            </a:gs>
            <a:gs pos="0">
              <a:schemeClr val="bg1">
                <a:lumMod val="95000"/>
              </a:schemeClr>
            </a:gs>
            <a:gs pos="100000">
              <a:schemeClr val="bg1">
                <a:lumMod val="95000"/>
              </a:schemeClr>
            </a:gs>
            <a:gs pos="100000">
              <a:srgbClr val="EBEBEB"/>
            </a:gs>
            <a:gs pos="8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城市的风景&#10;&#10;描述已自动生成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" t="16577" r="1147" b="9080"/>
          <a:stretch>
            <a:fillRect/>
          </a:stretch>
        </p:blipFill>
        <p:spPr>
          <a:xfrm>
            <a:off x="139699" y="2774"/>
            <a:ext cx="11912600" cy="5094345"/>
          </a:xfrm>
          <a:prstGeom prst="rect">
            <a:avLst/>
          </a:prstGeom>
        </p:spPr>
      </p:pic>
      <p:grpSp>
        <p:nvGrpSpPr>
          <p:cNvPr id="16" name="组合 15"/>
          <p:cNvGrpSpPr/>
          <p:nvPr userDrawn="1"/>
        </p:nvGrpSpPr>
        <p:grpSpPr>
          <a:xfrm>
            <a:off x="139701" y="2288621"/>
            <a:ext cx="11899900" cy="4405690"/>
            <a:chOff x="139701" y="2288621"/>
            <a:chExt cx="11899900" cy="4405690"/>
          </a:xfrm>
        </p:grpSpPr>
        <p:grpSp>
          <p:nvGrpSpPr>
            <p:cNvPr id="6" name="组合 5"/>
            <p:cNvGrpSpPr/>
            <p:nvPr userDrawn="1"/>
          </p:nvGrpSpPr>
          <p:grpSpPr>
            <a:xfrm>
              <a:off x="139701" y="2288621"/>
              <a:ext cx="11899900" cy="4405690"/>
              <a:chOff x="139701" y="1674772"/>
              <a:chExt cx="11899900" cy="5449414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矩形: 圆顶角 7"/>
              <p:cNvSpPr/>
              <p:nvPr/>
            </p:nvSpPr>
            <p:spPr>
              <a:xfrm>
                <a:off x="139701" y="3428999"/>
                <a:ext cx="11899900" cy="3695187"/>
              </a:xfrm>
              <a:prstGeom prst="round2SameRect">
                <a:avLst>
                  <a:gd name="adj1" fmla="val 40482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任意多边形: 形状 8"/>
              <p:cNvSpPr/>
              <p:nvPr/>
            </p:nvSpPr>
            <p:spPr>
              <a:xfrm flipV="1">
                <a:off x="139701" y="1674772"/>
                <a:ext cx="1754217" cy="3308900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 userDrawn="1"/>
          </p:nvGrpSpPr>
          <p:grpSpPr>
            <a:xfrm>
              <a:off x="139701" y="2421971"/>
              <a:ext cx="11899900" cy="4272340"/>
              <a:chOff x="139701" y="1674772"/>
              <a:chExt cx="11899900" cy="5284473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矩形: 圆顶角 32"/>
              <p:cNvSpPr/>
              <p:nvPr/>
            </p:nvSpPr>
            <p:spPr>
              <a:xfrm>
                <a:off x="139701" y="3429001"/>
                <a:ext cx="11899900" cy="3530244"/>
              </a:xfrm>
              <a:prstGeom prst="round2SameRect">
                <a:avLst>
                  <a:gd name="adj1" fmla="val 3892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: 形状 33"/>
              <p:cNvSpPr/>
              <p:nvPr/>
            </p:nvSpPr>
            <p:spPr>
              <a:xfrm flipV="1">
                <a:off x="139701" y="1674772"/>
                <a:ext cx="1754217" cy="3308900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 userDrawn="1"/>
          </p:nvGrpSpPr>
          <p:grpSpPr>
            <a:xfrm>
              <a:off x="139701" y="2574371"/>
              <a:ext cx="11899900" cy="4119940"/>
              <a:chOff x="139701" y="1674772"/>
              <a:chExt cx="11899900" cy="5095969"/>
            </a:xfrm>
            <a:gradFill>
              <a:gsLst>
                <a:gs pos="28000">
                  <a:schemeClr val="bg1"/>
                </a:gs>
                <a:gs pos="56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  <a:gs pos="100000">
                  <a:srgbClr val="EBEBEB"/>
                </a:gs>
                <a:gs pos="80000">
                  <a:schemeClr val="bg1"/>
                </a:gs>
              </a:gsLst>
              <a:lin ang="0" scaled="1"/>
            </a:gradFill>
            <a:effectLst>
              <a:outerShdw blurRad="177800" dist="1016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矩形: 圆顶角 11"/>
              <p:cNvSpPr/>
              <p:nvPr userDrawn="1"/>
            </p:nvSpPr>
            <p:spPr>
              <a:xfrm>
                <a:off x="139701" y="3429001"/>
                <a:ext cx="11899900" cy="3341740"/>
              </a:xfrm>
              <a:prstGeom prst="round2SameRect">
                <a:avLst>
                  <a:gd name="adj1" fmla="val 40682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 userDrawn="1"/>
            </p:nvSpPr>
            <p:spPr>
              <a:xfrm flipV="1">
                <a:off x="139701" y="1674772"/>
                <a:ext cx="1754217" cy="3308901"/>
              </a:xfrm>
              <a:custGeom>
                <a:avLst/>
                <a:gdLst>
                  <a:gd name="connsiteX0" fmla="*/ 0 w 1754217"/>
                  <a:gd name="connsiteY0" fmla="*/ 3308900 h 3308900"/>
                  <a:gd name="connsiteX1" fmla="*/ 1574867 w 1754217"/>
                  <a:gd name="connsiteY1" fmla="*/ 1563730 h 3308900"/>
                  <a:gd name="connsiteX2" fmla="*/ 1754217 w 1754217"/>
                  <a:gd name="connsiteY2" fmla="*/ 1554674 h 3308900"/>
                  <a:gd name="connsiteX3" fmla="*/ 1597022 w 1754217"/>
                  <a:gd name="connsiteY3" fmla="*/ 1547726 h 3308900"/>
                  <a:gd name="connsiteX4" fmla="*/ 35640 w 1754217"/>
                  <a:gd name="connsiteY4" fmla="*/ 153985 h 3308900"/>
                  <a:gd name="connsiteX5" fmla="*/ 12139 w 1754217"/>
                  <a:gd name="connsiteY5" fmla="*/ 0 h 3308900"/>
                  <a:gd name="connsiteX6" fmla="*/ 7665 w 1754217"/>
                  <a:gd name="connsiteY6" fmla="*/ 14413 h 3308900"/>
                  <a:gd name="connsiteX7" fmla="*/ 0 w 1754217"/>
                  <a:gd name="connsiteY7" fmla="*/ 90447 h 3308900"/>
                  <a:gd name="connsiteX8" fmla="*/ 0 w 1754217"/>
                  <a:gd name="connsiteY8" fmla="*/ 3308900 h 330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4217" h="3308900">
                    <a:moveTo>
                      <a:pt x="0" y="3308900"/>
                    </a:moveTo>
                    <a:cubicBezTo>
                      <a:pt x="0" y="2400619"/>
                      <a:pt x="690288" y="1653564"/>
                      <a:pt x="1574867" y="1563730"/>
                    </a:cubicBezTo>
                    <a:lnTo>
                      <a:pt x="1754217" y="1554674"/>
                    </a:lnTo>
                    <a:lnTo>
                      <a:pt x="1597022" y="1547726"/>
                    </a:lnTo>
                    <a:cubicBezTo>
                      <a:pt x="820212" y="1478736"/>
                      <a:pt x="188992" y="903396"/>
                      <a:pt x="35640" y="153985"/>
                    </a:cubicBezTo>
                    <a:lnTo>
                      <a:pt x="12139" y="0"/>
                    </a:lnTo>
                    <a:lnTo>
                      <a:pt x="7665" y="14413"/>
                    </a:lnTo>
                    <a:cubicBezTo>
                      <a:pt x="2639" y="38973"/>
                      <a:pt x="0" y="64402"/>
                      <a:pt x="0" y="90447"/>
                    </a:cubicBezTo>
                    <a:lnTo>
                      <a:pt x="0" y="33089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cxnSp>
        <p:nvCxnSpPr>
          <p:cNvPr id="5" name="直接连接符 4"/>
          <p:cNvCxnSpPr/>
          <p:nvPr userDrawn="1"/>
        </p:nvCxnSpPr>
        <p:spPr>
          <a:xfrm>
            <a:off x="3599153" y="4523535"/>
            <a:ext cx="0" cy="1502283"/>
          </a:xfrm>
          <a:prstGeom prst="line">
            <a:avLst/>
          </a:prstGeom>
          <a:ln w="28575">
            <a:gradFill>
              <a:gsLst>
                <a:gs pos="0">
                  <a:srgbClr val="0F90DD">
                    <a:alpha val="0"/>
                  </a:srgbClr>
                </a:gs>
                <a:gs pos="49500">
                  <a:srgbClr val="0F90DD"/>
                </a:gs>
                <a:gs pos="100000">
                  <a:srgbClr val="0F90DD">
                    <a:alpha val="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 userDrawn="1"/>
        </p:nvGrpSpPr>
        <p:grpSpPr>
          <a:xfrm>
            <a:off x="656131" y="4163770"/>
            <a:ext cx="3090790" cy="2019099"/>
            <a:chOff x="-304199" y="1869200"/>
            <a:chExt cx="3090790" cy="2019099"/>
          </a:xfrm>
        </p:grpSpPr>
        <p:sp>
          <p:nvSpPr>
            <p:cNvPr id="15" name="文本框 14"/>
            <p:cNvSpPr txBox="1"/>
            <p:nvPr/>
          </p:nvSpPr>
          <p:spPr>
            <a:xfrm>
              <a:off x="-304199" y="1869200"/>
              <a:ext cx="309079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500" dirty="0">
                  <a:blipFill dpi="0" rotWithShape="1">
                    <a:blip r:embed="rId3"/>
                    <a:srcRect/>
                    <a:tile tx="-2432050" ty="1085850" sx="100000" sy="100000" flip="none" algn="l"/>
                  </a:blipFill>
                  <a:effectLst>
                    <a:outerShdw blurRad="38100" dist="38100" dir="2700000" algn="tl">
                      <a:srgbClr val="000000">
                        <a:alpha val="30000"/>
                      </a:srgbClr>
                    </a:outerShdw>
                  </a:effectLst>
                  <a:latin typeface="Impact" panose="020B0806030902050204" pitchFamily="34" charset="0"/>
                  <a:ea typeface="造字工房力黑（非商用）常规体" pitchFamily="50" charset="-122"/>
                </a:rPr>
                <a:t>07</a:t>
              </a:r>
              <a:endParaRPr lang="zh-CN" altLang="en-US" sz="11500" dirty="0">
                <a:blipFill dpi="0" rotWithShape="1">
                  <a:blip r:embed="rId3"/>
                  <a:srcRect/>
                  <a:tile tx="-2432050" ty="1085850" sx="100000" sy="100000" flip="none" algn="l"/>
                </a:blipFill>
                <a:effectLst>
                  <a:outerShdw blurRad="38100" dist="38100" dir="2700000" algn="tl">
                    <a:srgbClr val="000000">
                      <a:alpha val="30000"/>
                    </a:srgbClr>
                  </a:outerShdw>
                </a:effectLst>
                <a:latin typeface="Impact" panose="020B0806030902050204" pitchFamily="34" charset="0"/>
                <a:ea typeface="造字工房力黑（非商用）常规体" pitchFamily="50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59646" y="3518967"/>
              <a:ext cx="1363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dirty="0">
                  <a:solidFill>
                    <a:srgbClr val="0382CD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PART</a:t>
              </a:r>
              <a:endParaRPr lang="zh-CN" altLang="en-US" dirty="0">
                <a:solidFill>
                  <a:srgbClr val="0382CD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</p:grpSp>
      <p:sp>
        <p:nvSpPr>
          <p:cNvPr id="19" name="文本框 18"/>
          <p:cNvSpPr txBox="1"/>
          <p:nvPr userDrawn="1"/>
        </p:nvSpPr>
        <p:spPr>
          <a:xfrm>
            <a:off x="10280148" y="-5588"/>
            <a:ext cx="17491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>
                    <a:alpha val="7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演示新手书" panose="00000500000000000000" pitchFamily="50" charset="-122"/>
                <a:ea typeface="演示新手书" panose="00000500000000000000" pitchFamily="50" charset="-122"/>
              </a:rPr>
              <a:t>填充图片项目名称</a:t>
            </a:r>
            <a:endParaRPr lang="zh-CN" altLang="en-US" sz="1600" dirty="0">
              <a:solidFill>
                <a:schemeClr val="bg1">
                  <a:alpha val="7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演示新手书" panose="00000500000000000000" pitchFamily="50" charset="-122"/>
              <a:ea typeface="演示新手书" panose="00000500000000000000" pitchFamily="50" charset="-122"/>
            </a:endParaRPr>
          </a:p>
        </p:txBody>
      </p:sp>
      <p:sp>
        <p:nvSpPr>
          <p:cNvPr id="22" name="矩形 21"/>
          <p:cNvSpPr/>
          <p:nvPr userDrawn="1"/>
        </p:nvSpPr>
        <p:spPr>
          <a:xfrm>
            <a:off x="139700" y="6694311"/>
            <a:ext cx="11912599" cy="163689"/>
          </a:xfrm>
          <a:prstGeom prst="rect">
            <a:avLst/>
          </a:prstGeom>
          <a:gradFill>
            <a:gsLst>
              <a:gs pos="70000">
                <a:srgbClr val="FABB87"/>
              </a:gs>
              <a:gs pos="0">
                <a:srgbClr val="FABB87">
                  <a:alpha val="10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文本框 1"/>
          <p:cNvSpPr txBox="1"/>
          <p:nvPr userDrawn="1"/>
        </p:nvSpPr>
        <p:spPr>
          <a:xfrm>
            <a:off x="-4659086" y="80963"/>
            <a:ext cx="46510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等线" panose="02010600030101010101" pitchFamily="2" charset="-122"/>
                <a:ea typeface="等线" panose="02010600030101010101" pitchFamily="2" charset="-122"/>
              </a:rPr>
              <a:t>如汇报内容超过六个部分，可用母版此页进行修改，自主制作后续章节页。</a:t>
            </a:r>
            <a:endParaRPr lang="en-US" altLang="zh-CN" b="1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b="1" dirty="0">
                <a:latin typeface="等线" panose="02010600030101010101" pitchFamily="2" charset="-122"/>
                <a:ea typeface="等线" panose="02010600030101010101" pitchFamily="2" charset="-122"/>
              </a:rPr>
              <a:t>序号里面的图片填充操作如下：</a:t>
            </a:r>
            <a:endParaRPr lang="en-US" altLang="zh-CN" b="1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b="1" dirty="0">
                <a:latin typeface="等线" panose="02010600030101010101" pitchFamily="2" charset="-122"/>
                <a:ea typeface="等线" panose="02010600030101010101" pitchFamily="2" charset="-122"/>
              </a:rPr>
              <a:t>①点击图片，</a:t>
            </a:r>
            <a:r>
              <a:rPr lang="en-US" altLang="zh-CN" b="1" dirty="0" err="1">
                <a:latin typeface="等线" panose="02010600030101010101" pitchFamily="2" charset="-122"/>
                <a:ea typeface="等线" panose="02010600030101010101" pitchFamily="2" charset="-122"/>
              </a:rPr>
              <a:t>Ctrl+C</a:t>
            </a:r>
            <a:endParaRPr lang="en-US" altLang="zh-CN" b="1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b="1" dirty="0">
                <a:latin typeface="等线" panose="02010600030101010101" pitchFamily="2" charset="-122"/>
                <a:ea typeface="等线" panose="02010600030101010101" pitchFamily="2" charset="-122"/>
              </a:rPr>
              <a:t>②选中序号，右键，选择设置文字效果格式</a:t>
            </a:r>
            <a:endParaRPr lang="en-US" altLang="zh-CN" b="1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b="1" dirty="0">
                <a:latin typeface="等线" panose="02010600030101010101" pitchFamily="2" charset="-122"/>
                <a:ea typeface="等线" panose="02010600030101010101" pitchFamily="2" charset="-122"/>
              </a:rPr>
              <a:t>③按下图操作</a:t>
            </a:r>
            <a:endParaRPr lang="zh-CN" altLang="en-US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4"/>
          <a:srcRect t="-1" b="37472"/>
          <a:stretch>
            <a:fillRect/>
          </a:stretch>
        </p:blipFill>
        <p:spPr>
          <a:xfrm>
            <a:off x="-3895971" y="1835289"/>
            <a:ext cx="3676773" cy="49825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6048462" y="688421"/>
            <a:ext cx="1418675" cy="10987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: 形状 15"/>
          <p:cNvSpPr/>
          <p:nvPr userDrawn="1"/>
        </p:nvSpPr>
        <p:spPr>
          <a:xfrm>
            <a:off x="0" y="2427183"/>
            <a:ext cx="12191999" cy="4430817"/>
          </a:xfrm>
          <a:custGeom>
            <a:avLst/>
            <a:gdLst>
              <a:gd name="connsiteX0" fmla="*/ 12192000 w 12192000"/>
              <a:gd name="connsiteY0" fmla="*/ 0 h 3719617"/>
              <a:gd name="connsiteX1" fmla="*/ 12192000 w 12192000"/>
              <a:gd name="connsiteY1" fmla="*/ 3719617 h 3719617"/>
              <a:gd name="connsiteX2" fmla="*/ 0 w 12192000"/>
              <a:gd name="connsiteY2" fmla="*/ 3719617 h 3719617"/>
              <a:gd name="connsiteX3" fmla="*/ 0 w 12192000"/>
              <a:gd name="connsiteY3" fmla="*/ 0 h 3719617"/>
              <a:gd name="connsiteX4" fmla="*/ 112174 w 12192000"/>
              <a:gd name="connsiteY4" fmla="*/ 72436 h 3719617"/>
              <a:gd name="connsiteX5" fmla="*/ 6096000 w 12192000"/>
              <a:gd name="connsiteY5" fmla="*/ 1449811 h 3719617"/>
              <a:gd name="connsiteX6" fmla="*/ 12079826 w 12192000"/>
              <a:gd name="connsiteY6" fmla="*/ 72436 h 3719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719617">
                <a:moveTo>
                  <a:pt x="12192000" y="0"/>
                </a:moveTo>
                <a:lnTo>
                  <a:pt x="12192000" y="3719617"/>
                </a:lnTo>
                <a:lnTo>
                  <a:pt x="0" y="3719617"/>
                </a:lnTo>
                <a:lnTo>
                  <a:pt x="0" y="0"/>
                </a:lnTo>
                <a:lnTo>
                  <a:pt x="112174" y="72436"/>
                </a:lnTo>
                <a:cubicBezTo>
                  <a:pt x="1473930" y="908588"/>
                  <a:pt x="3647324" y="1449811"/>
                  <a:pt x="6096000" y="1449811"/>
                </a:cubicBezTo>
                <a:cubicBezTo>
                  <a:pt x="8544676" y="1449811"/>
                  <a:pt x="10718071" y="908588"/>
                  <a:pt x="12079826" y="724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6" name="图片 5" descr="地图&#10;&#10;中度可信度描述已自动生成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1999" cy="4908811"/>
          </a:xfrm>
          <a:prstGeom prst="rect">
            <a:avLst/>
          </a:prstGeom>
        </p:spPr>
      </p:pic>
      <p:sp>
        <p:nvSpPr>
          <p:cNvPr id="10" name="任意多边形: 形状 9"/>
          <p:cNvSpPr/>
          <p:nvPr userDrawn="1"/>
        </p:nvSpPr>
        <p:spPr>
          <a:xfrm>
            <a:off x="-8412" y="3333218"/>
            <a:ext cx="12200411" cy="1691704"/>
          </a:xfrm>
          <a:custGeom>
            <a:avLst/>
            <a:gdLst>
              <a:gd name="connsiteX0" fmla="*/ 12200411 w 12200411"/>
              <a:gd name="connsiteY0" fmla="*/ 0 h 1691704"/>
              <a:gd name="connsiteX1" fmla="*/ 12200411 w 12200411"/>
              <a:gd name="connsiteY1" fmla="*/ 234569 h 1691704"/>
              <a:gd name="connsiteX2" fmla="*/ 11859582 w 12200411"/>
              <a:gd name="connsiteY2" fmla="*/ 443866 h 1691704"/>
              <a:gd name="connsiteX3" fmla="*/ 6097436 w 12200411"/>
              <a:gd name="connsiteY3" fmla="*/ 1691704 h 1691704"/>
              <a:gd name="connsiteX4" fmla="*/ 335291 w 12200411"/>
              <a:gd name="connsiteY4" fmla="*/ 443866 h 1691704"/>
              <a:gd name="connsiteX5" fmla="*/ 0 w 12200411"/>
              <a:gd name="connsiteY5" fmla="*/ 237971 h 1691704"/>
              <a:gd name="connsiteX6" fmla="*/ 0 w 12200411"/>
              <a:gd name="connsiteY6" fmla="*/ 3903 h 1691704"/>
              <a:gd name="connsiteX7" fmla="*/ 33933 w 12200411"/>
              <a:gd name="connsiteY7" fmla="*/ 27813 h 1691704"/>
              <a:gd name="connsiteX8" fmla="*/ 6097436 w 12200411"/>
              <a:gd name="connsiteY8" fmla="*/ 1455039 h 1691704"/>
              <a:gd name="connsiteX9" fmla="*/ 12160940 w 12200411"/>
              <a:gd name="connsiteY9" fmla="*/ 27813 h 169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00411" h="1691704">
                <a:moveTo>
                  <a:pt x="12200411" y="0"/>
                </a:moveTo>
                <a:lnTo>
                  <a:pt x="12200411" y="234569"/>
                </a:lnTo>
                <a:lnTo>
                  <a:pt x="11859582" y="443866"/>
                </a:lnTo>
                <a:cubicBezTo>
                  <a:pt x="10489966" y="1205952"/>
                  <a:pt x="8417234" y="1691704"/>
                  <a:pt x="6097436" y="1691704"/>
                </a:cubicBezTo>
                <a:cubicBezTo>
                  <a:pt x="3777638" y="1691704"/>
                  <a:pt x="1704907" y="1205952"/>
                  <a:pt x="335291" y="443866"/>
                </a:cubicBezTo>
                <a:lnTo>
                  <a:pt x="0" y="237971"/>
                </a:lnTo>
                <a:lnTo>
                  <a:pt x="0" y="3903"/>
                </a:lnTo>
                <a:lnTo>
                  <a:pt x="33933" y="27813"/>
                </a:lnTo>
                <a:cubicBezTo>
                  <a:pt x="1389681" y="892241"/>
                  <a:pt x="3600431" y="1455039"/>
                  <a:pt x="6097436" y="1455039"/>
                </a:cubicBezTo>
                <a:cubicBezTo>
                  <a:pt x="8594441" y="1455039"/>
                  <a:pt x="10805191" y="892241"/>
                  <a:pt x="12160940" y="27813"/>
                </a:cubicBezTo>
                <a:close/>
              </a:path>
            </a:pathLst>
          </a:custGeom>
          <a:solidFill>
            <a:srgbClr val="2F69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/>
          </a:p>
        </p:txBody>
      </p:sp>
      <p:sp>
        <p:nvSpPr>
          <p:cNvPr id="5" name="任意多边形: 形状 4"/>
          <p:cNvSpPr/>
          <p:nvPr userDrawn="1"/>
        </p:nvSpPr>
        <p:spPr>
          <a:xfrm>
            <a:off x="-6978" y="3573211"/>
            <a:ext cx="12198975" cy="3400901"/>
          </a:xfrm>
          <a:custGeom>
            <a:avLst/>
            <a:gdLst>
              <a:gd name="connsiteX0" fmla="*/ 0 w 12198975"/>
              <a:gd name="connsiteY0" fmla="*/ 0 h 3400901"/>
              <a:gd name="connsiteX1" fmla="*/ 112238 w 12198975"/>
              <a:gd name="connsiteY1" fmla="*/ 72436 h 3400901"/>
              <a:gd name="connsiteX2" fmla="*/ 6099488 w 12198975"/>
              <a:gd name="connsiteY2" fmla="*/ 1449811 h 3400901"/>
              <a:gd name="connsiteX3" fmla="*/ 12086737 w 12198975"/>
              <a:gd name="connsiteY3" fmla="*/ 72436 h 3400901"/>
              <a:gd name="connsiteX4" fmla="*/ 12198975 w 12198975"/>
              <a:gd name="connsiteY4" fmla="*/ 0 h 3400901"/>
              <a:gd name="connsiteX5" fmla="*/ 12198975 w 12198975"/>
              <a:gd name="connsiteY5" fmla="*/ 3400901 h 3400901"/>
              <a:gd name="connsiteX6" fmla="*/ 0 w 12198975"/>
              <a:gd name="connsiteY6" fmla="*/ 3400901 h 3400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8975" h="3400901">
                <a:moveTo>
                  <a:pt x="0" y="0"/>
                </a:moveTo>
                <a:lnTo>
                  <a:pt x="112238" y="72436"/>
                </a:lnTo>
                <a:cubicBezTo>
                  <a:pt x="1474773" y="908588"/>
                  <a:pt x="3649411" y="1449811"/>
                  <a:pt x="6099488" y="1449811"/>
                </a:cubicBezTo>
                <a:cubicBezTo>
                  <a:pt x="8549564" y="1449811"/>
                  <a:pt x="10724203" y="908588"/>
                  <a:pt x="12086737" y="72436"/>
                </a:cubicBezTo>
                <a:lnTo>
                  <a:pt x="12198975" y="0"/>
                </a:lnTo>
                <a:lnTo>
                  <a:pt x="12198975" y="3400901"/>
                </a:lnTo>
                <a:lnTo>
                  <a:pt x="0" y="34009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338315" y="5646744"/>
            <a:ext cx="5457551" cy="839179"/>
          </a:xfrm>
          <a:prstGeom prst="rect">
            <a:avLst/>
          </a:prstGeom>
        </p:spPr>
      </p:pic>
      <p:sp>
        <p:nvSpPr>
          <p:cNvPr id="28" name="椭圆 27"/>
          <p:cNvSpPr/>
          <p:nvPr userDrawn="1"/>
        </p:nvSpPr>
        <p:spPr>
          <a:xfrm>
            <a:off x="3860485" y="4525905"/>
            <a:ext cx="4471032" cy="1121340"/>
          </a:xfrm>
          <a:prstGeom prst="ellipse">
            <a:avLst/>
          </a:prstGeom>
          <a:solidFill>
            <a:srgbClr val="007F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 userDrawn="1"/>
        </p:nvSpPr>
        <p:spPr>
          <a:xfrm>
            <a:off x="3568700" y="4643104"/>
            <a:ext cx="5054600" cy="1109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 userDrawn="1"/>
        </p:nvSpPr>
        <p:spPr>
          <a:xfrm>
            <a:off x="6063245" y="5655187"/>
            <a:ext cx="60273" cy="994676"/>
          </a:xfrm>
          <a:prstGeom prst="rect">
            <a:avLst/>
          </a:prstGeom>
          <a:solidFill>
            <a:srgbClr val="008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0" name="文本占位符 24"/>
          <p:cNvSpPr txBox="1"/>
          <p:nvPr userDrawn="1"/>
        </p:nvSpPr>
        <p:spPr>
          <a:xfrm>
            <a:off x="4048785" y="4800417"/>
            <a:ext cx="4094430" cy="1415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8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汇报结束，谢谢！</a:t>
            </a:r>
            <a:endParaRPr kumimoji="0" lang="zh-CN" altLang="en-US" sz="2800" b="1" i="1" u="none" strike="noStrike" kern="1200" cap="none" spc="0" normalizeH="0" baseline="0" noProof="0" dirty="0">
              <a:ln>
                <a:noFill/>
              </a:ln>
              <a:solidFill>
                <a:srgbClr val="008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平行四边形 33"/>
          <p:cNvSpPr/>
          <p:nvPr userDrawn="1"/>
        </p:nvSpPr>
        <p:spPr>
          <a:xfrm>
            <a:off x="4267184" y="5197636"/>
            <a:ext cx="4356116" cy="236469"/>
          </a:xfrm>
          <a:prstGeom prst="parallelogram">
            <a:avLst/>
          </a:prstGeom>
          <a:gradFill>
            <a:gsLst>
              <a:gs pos="98000">
                <a:srgbClr val="FCFCFE">
                  <a:alpha val="0"/>
                </a:srgbClr>
              </a:gs>
              <a:gs pos="71000">
                <a:srgbClr val="00B0F0">
                  <a:alpha val="19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-348249" y="972846"/>
            <a:ext cx="12888499" cy="1818646"/>
            <a:chOff x="-1" y="899654"/>
            <a:chExt cx="12186763" cy="1719627"/>
          </a:xfrm>
        </p:grpSpPr>
        <p:sp>
          <p:nvSpPr>
            <p:cNvPr id="31" name="矩形 30"/>
            <p:cNvSpPr/>
            <p:nvPr userDrawn="1"/>
          </p:nvSpPr>
          <p:spPr>
            <a:xfrm>
              <a:off x="-1" y="899654"/>
              <a:ext cx="12186763" cy="171962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3" name="图片 2"/>
            <p:cNvPicPr>
              <a:picLocks noChangeAspect="1"/>
            </p:cNvPicPr>
            <p:nvPr userDrawn="1"/>
          </p:nvPicPr>
          <p:blipFill rotWithShape="1">
            <a:blip r:embed="rId5"/>
            <a:srcRect/>
            <a:stretch>
              <a:fillRect/>
            </a:stretch>
          </p:blipFill>
          <p:spPr>
            <a:xfrm>
              <a:off x="1781175" y="1089070"/>
              <a:ext cx="8496300" cy="1419918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111082" y="5716934"/>
            <a:ext cx="6059949" cy="94496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B3CC3-D546-4271-B36E-F23C63C1A8B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014C1-465E-42A2-AF48-561F23DCE4F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4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microsoft.com/office/2007/relationships/hdphoto" Target="../media/image56.wdp"/><Relationship Id="rId1" Type="http://schemas.openxmlformats.org/officeDocument/2006/relationships/image" Target="../media/image5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合图1"/>
          <p:cNvPicPr>
            <a:picLocks noChangeAspect="1"/>
          </p:cNvPicPr>
          <p:nvPr/>
        </p:nvPicPr>
        <p:blipFill>
          <a:blip r:embed="rId1"/>
          <a:srcRect l="1307"/>
          <a:stretch>
            <a:fillRect/>
          </a:stretch>
        </p:blipFill>
        <p:spPr>
          <a:xfrm>
            <a:off x="1139825" y="1254125"/>
            <a:ext cx="10964545" cy="481901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3495" y="2005330"/>
            <a:ext cx="1189355" cy="3591560"/>
            <a:chOff x="161" y="3179"/>
            <a:chExt cx="1873" cy="5656"/>
          </a:xfrm>
        </p:grpSpPr>
        <p:sp>
          <p:nvSpPr>
            <p:cNvPr id="30" name="文本框 29"/>
            <p:cNvSpPr txBox="1"/>
            <p:nvPr/>
          </p:nvSpPr>
          <p:spPr>
            <a:xfrm>
              <a:off x="293" y="8399"/>
              <a:ext cx="1502" cy="43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42ACF6"/>
              </a:solidFill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发热候诊区</a:t>
              </a:r>
              <a:endParaRPr lang="zh-CN" altLang="en-US" dirty="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29" y="5247"/>
              <a:ext cx="451" cy="130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42ACF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肝肠候诊</a:t>
              </a:r>
              <a:endPara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77" y="3179"/>
              <a:ext cx="451" cy="130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42ACF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疾控中心</a:t>
              </a:r>
              <a:endPara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986" y="3283"/>
              <a:ext cx="1049" cy="1017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04" y="4997"/>
              <a:ext cx="1143" cy="1817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161" y="7470"/>
              <a:ext cx="1786" cy="853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矩形 37"/>
          <p:cNvSpPr/>
          <p:nvPr/>
        </p:nvSpPr>
        <p:spPr>
          <a:xfrm>
            <a:off x="2042160" y="2005330"/>
            <a:ext cx="641985" cy="179070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213231" y="2717078"/>
            <a:ext cx="794004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急诊留观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215515" y="5827395"/>
            <a:ext cx="1137920" cy="842645"/>
            <a:chOff x="3685" y="8604"/>
            <a:chExt cx="1792" cy="1327"/>
          </a:xfrm>
        </p:grpSpPr>
        <p:sp>
          <p:nvSpPr>
            <p:cNvPr id="4" name="文本框 3"/>
            <p:cNvSpPr txBox="1"/>
            <p:nvPr/>
          </p:nvSpPr>
          <p:spPr>
            <a:xfrm>
              <a:off x="4125" y="8604"/>
              <a:ext cx="852" cy="436"/>
            </a:xfrm>
            <a:prstGeom prst="rect">
              <a:avLst/>
            </a:prstGeom>
            <a:solidFill>
              <a:srgbClr val="0092E0"/>
            </a:solidFill>
            <a:ln>
              <a:solidFill>
                <a:srgbClr val="42ACF6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急诊</a:t>
              </a:r>
              <a:endPara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625" y="9131"/>
              <a:ext cx="852" cy="8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txBody>
            <a:bodyPr wrap="square" rtlCol="0">
              <a:spAutoFit/>
            </a:bodyPr>
            <a:p>
              <a:pPr algn="ctr"/>
              <a:r>
                <a:rPr lang="en-US" altLang="zh-CN" sz="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间</a:t>
              </a:r>
              <a:endPara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杂交</a:t>
              </a:r>
              <a:endPara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手术室</a:t>
              </a:r>
              <a:endPara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685" y="9131"/>
              <a:ext cx="852" cy="8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txBody>
            <a:bodyPr wrap="square" rtlCol="0">
              <a:spAutoFit/>
            </a:bodyPr>
            <a:p>
              <a:pPr algn="ctr"/>
              <a:r>
                <a:rPr lang="en-US" altLang="zh-CN" sz="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14</a:t>
              </a:r>
              <a:r>
                <a:rPr lang="zh-CN" altLang="en-US" sz="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台</a:t>
              </a:r>
              <a:endPara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抢救</a:t>
              </a:r>
              <a:endPara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手术床</a:t>
              </a:r>
              <a:endPara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1420495" y="3796665"/>
            <a:ext cx="4493895" cy="685165"/>
          </a:xfrm>
          <a:prstGeom prst="rect">
            <a:avLst/>
          </a:prstGeom>
          <a:solidFill>
            <a:srgbClr val="42ACF6">
              <a:alpha val="60000"/>
            </a:srgb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776813" y="2005025"/>
            <a:ext cx="794004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放射影像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987415" y="2441593"/>
            <a:ext cx="794004" cy="275590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配液中心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83510" y="3318510"/>
            <a:ext cx="3230245" cy="478155"/>
          </a:xfrm>
          <a:prstGeom prst="rect">
            <a:avLst/>
          </a:prstGeom>
          <a:solidFill>
            <a:srgbClr val="42ACF6">
              <a:alpha val="6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683510" y="2406015"/>
            <a:ext cx="488315" cy="912495"/>
          </a:xfrm>
          <a:prstGeom prst="rect">
            <a:avLst/>
          </a:prstGeom>
          <a:solidFill>
            <a:srgbClr val="42ACF6">
              <a:alpha val="6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287010" y="1995170"/>
            <a:ext cx="637540" cy="841375"/>
          </a:xfrm>
          <a:prstGeom prst="rect">
            <a:avLst/>
          </a:prstGeom>
          <a:solidFill>
            <a:srgbClr val="42ACF6">
              <a:alpha val="6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798695" y="2406015"/>
            <a:ext cx="488315" cy="912495"/>
          </a:xfrm>
          <a:prstGeom prst="rect">
            <a:avLst/>
          </a:prstGeom>
          <a:solidFill>
            <a:srgbClr val="42ACF6">
              <a:alpha val="6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166110" y="2406015"/>
            <a:ext cx="1632585" cy="311150"/>
          </a:xfrm>
          <a:prstGeom prst="rect">
            <a:avLst/>
          </a:prstGeom>
          <a:solidFill>
            <a:srgbClr val="42ACF6">
              <a:alpha val="6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171825" y="2717165"/>
            <a:ext cx="1632585" cy="601345"/>
          </a:xfrm>
          <a:prstGeom prst="rect">
            <a:avLst/>
          </a:prstGeom>
          <a:solidFill>
            <a:srgbClr val="FF0000">
              <a:alpha val="6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1436370" y="4472305"/>
            <a:ext cx="5086985" cy="796290"/>
          </a:xfrm>
          <a:custGeom>
            <a:avLst/>
            <a:gdLst>
              <a:gd name="connsiteX0" fmla="*/ 5 w 8011"/>
              <a:gd name="connsiteY0" fmla="*/ 21 h 1239"/>
              <a:gd name="connsiteX1" fmla="*/ 8011 w 8011"/>
              <a:gd name="connsiteY1" fmla="*/ 0 h 1239"/>
              <a:gd name="connsiteX2" fmla="*/ 8011 w 8011"/>
              <a:gd name="connsiteY2" fmla="*/ 1239 h 1239"/>
              <a:gd name="connsiteX3" fmla="*/ 109 w 8011"/>
              <a:gd name="connsiteY3" fmla="*/ 1221 h 1239"/>
              <a:gd name="connsiteX4" fmla="*/ 5 w 8011"/>
              <a:gd name="connsiteY4" fmla="*/ 21 h 1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11" h="1239">
                <a:moveTo>
                  <a:pt x="5" y="21"/>
                </a:moveTo>
                <a:lnTo>
                  <a:pt x="8011" y="0"/>
                </a:lnTo>
                <a:lnTo>
                  <a:pt x="8011" y="1239"/>
                </a:lnTo>
                <a:lnTo>
                  <a:pt x="109" y="1221"/>
                </a:lnTo>
                <a:cubicBezTo>
                  <a:pt x="-19" y="957"/>
                  <a:pt x="-3" y="421"/>
                  <a:pt x="5" y="21"/>
                </a:cubicBezTo>
                <a:close/>
              </a:path>
            </a:pathLst>
          </a:custGeom>
          <a:solidFill>
            <a:srgbClr val="42ACF6">
              <a:alpha val="60000"/>
            </a:srgb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1525905" y="5250815"/>
            <a:ext cx="4997450" cy="613824"/>
          </a:xfrm>
          <a:custGeom>
            <a:avLst/>
            <a:gdLst>
              <a:gd name="connsiteX0" fmla="*/ 0 w 7870"/>
              <a:gd name="connsiteY0" fmla="*/ 23 h 966"/>
              <a:gd name="connsiteX1" fmla="*/ 7870 w 7870"/>
              <a:gd name="connsiteY1" fmla="*/ 0 h 966"/>
              <a:gd name="connsiteX2" fmla="*/ 6261 w 7870"/>
              <a:gd name="connsiteY2" fmla="*/ 932 h 966"/>
              <a:gd name="connsiteX3" fmla="*/ 4706 w 7870"/>
              <a:gd name="connsiteY3" fmla="*/ 942 h 966"/>
              <a:gd name="connsiteX4" fmla="*/ 3141 w 7870"/>
              <a:gd name="connsiteY4" fmla="*/ 942 h 966"/>
              <a:gd name="connsiteX5" fmla="*/ 1504 w 7870"/>
              <a:gd name="connsiteY5" fmla="*/ 952 h 966"/>
              <a:gd name="connsiteX6" fmla="*/ 0 w 7870"/>
              <a:gd name="connsiteY6" fmla="*/ 23 h 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70" h="967">
                <a:moveTo>
                  <a:pt x="0" y="23"/>
                </a:moveTo>
                <a:lnTo>
                  <a:pt x="7870" y="0"/>
                </a:lnTo>
                <a:cubicBezTo>
                  <a:pt x="7154" y="558"/>
                  <a:pt x="6693" y="846"/>
                  <a:pt x="6261" y="932"/>
                </a:cubicBezTo>
                <a:cubicBezTo>
                  <a:pt x="5589" y="1000"/>
                  <a:pt x="5223" y="948"/>
                  <a:pt x="4706" y="942"/>
                </a:cubicBezTo>
                <a:cubicBezTo>
                  <a:pt x="4189" y="936"/>
                  <a:pt x="3504" y="944"/>
                  <a:pt x="3141" y="942"/>
                </a:cubicBezTo>
                <a:lnTo>
                  <a:pt x="1504" y="952"/>
                </a:lnTo>
                <a:cubicBezTo>
                  <a:pt x="952" y="837"/>
                  <a:pt x="520" y="401"/>
                  <a:pt x="0" y="23"/>
                </a:cubicBezTo>
                <a:close/>
              </a:path>
            </a:pathLst>
          </a:custGeom>
          <a:solidFill>
            <a:srgbClr val="42ACF6">
              <a:alpha val="6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6523355" y="4481830"/>
            <a:ext cx="817245" cy="768985"/>
          </a:xfrm>
          <a:custGeom>
            <a:avLst/>
            <a:gdLst>
              <a:gd name="connsiteX0" fmla="*/ 0 w 1287"/>
              <a:gd name="connsiteY0" fmla="*/ 0 h 1211"/>
              <a:gd name="connsiteX1" fmla="*/ 1269 w 1287"/>
              <a:gd name="connsiteY1" fmla="*/ 0 h 1211"/>
              <a:gd name="connsiteX2" fmla="*/ 1287 w 1287"/>
              <a:gd name="connsiteY2" fmla="*/ 287 h 1211"/>
              <a:gd name="connsiteX3" fmla="*/ 0 w 1287"/>
              <a:gd name="connsiteY3" fmla="*/ 1211 h 1211"/>
              <a:gd name="connsiteX4" fmla="*/ 0 w 1287"/>
              <a:gd name="connsiteY4" fmla="*/ 0 h 1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7" h="1211">
                <a:moveTo>
                  <a:pt x="0" y="0"/>
                </a:moveTo>
                <a:lnTo>
                  <a:pt x="1269" y="0"/>
                </a:lnTo>
                <a:lnTo>
                  <a:pt x="1287" y="287"/>
                </a:lnTo>
                <a:cubicBezTo>
                  <a:pt x="804" y="482"/>
                  <a:pt x="399" y="893"/>
                  <a:pt x="0" y="1211"/>
                </a:cubicBezTo>
                <a:lnTo>
                  <a:pt x="0" y="0"/>
                </a:lnTo>
                <a:close/>
              </a:path>
            </a:pathLst>
          </a:custGeom>
          <a:solidFill>
            <a:srgbClr val="42ACF6">
              <a:alpha val="60000"/>
            </a:srgb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5913755" y="3839845"/>
            <a:ext cx="4871720" cy="641985"/>
          </a:xfrm>
          <a:prstGeom prst="rect">
            <a:avLst/>
          </a:prstGeom>
          <a:solidFill>
            <a:srgbClr val="42ACF6">
              <a:alpha val="60000"/>
            </a:srgb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7340600" y="4472940"/>
            <a:ext cx="4339590" cy="204470"/>
          </a:xfrm>
          <a:custGeom>
            <a:avLst/>
            <a:gdLst>
              <a:gd name="connsiteX0" fmla="*/ 0 w 6834"/>
              <a:gd name="connsiteY0" fmla="*/ 14 h 322"/>
              <a:gd name="connsiteX1" fmla="*/ 6834 w 6834"/>
              <a:gd name="connsiteY1" fmla="*/ 0 h 322"/>
              <a:gd name="connsiteX2" fmla="*/ 6765 w 6834"/>
              <a:gd name="connsiteY2" fmla="*/ 322 h 322"/>
              <a:gd name="connsiteX3" fmla="*/ 0 w 6834"/>
              <a:gd name="connsiteY3" fmla="*/ 322 h 322"/>
              <a:gd name="connsiteX4" fmla="*/ 0 w 6834"/>
              <a:gd name="connsiteY4" fmla="*/ 14 h 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4" h="322">
                <a:moveTo>
                  <a:pt x="0" y="14"/>
                </a:moveTo>
                <a:lnTo>
                  <a:pt x="6834" y="0"/>
                </a:lnTo>
                <a:lnTo>
                  <a:pt x="6765" y="322"/>
                </a:lnTo>
                <a:lnTo>
                  <a:pt x="0" y="322"/>
                </a:lnTo>
                <a:lnTo>
                  <a:pt x="0" y="14"/>
                </a:lnTo>
                <a:close/>
              </a:path>
            </a:pathLst>
          </a:custGeom>
          <a:solidFill>
            <a:srgbClr val="42ACF6">
              <a:alpha val="60000"/>
            </a:srgb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3563747" y="5953499"/>
            <a:ext cx="820928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门诊大厅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636897" y="5953717"/>
            <a:ext cx="820928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中心药房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6612382" y="5002884"/>
            <a:ext cx="794004" cy="46037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dirty="0">
                <a:sym typeface="+mn-ea"/>
              </a:rPr>
              <a:t>儿科</a:t>
            </a:r>
            <a:endParaRPr lang="zh-CN" altLang="en-US" dirty="0"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dirty="0">
                <a:sym typeface="+mn-ea"/>
              </a:rPr>
              <a:t>儿科急诊</a:t>
            </a:r>
            <a:endParaRPr lang="zh-CN" altLang="en-US" dirty="0">
              <a:sym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645400" y="4677410"/>
            <a:ext cx="873760" cy="325120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no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医疗街</a:t>
            </a:r>
            <a:endParaRPr lang="zh-CN" altLang="en-US" dirty="0"/>
          </a:p>
        </p:txBody>
      </p:sp>
      <p:sp>
        <p:nvSpPr>
          <p:cNvPr id="31" name="矩形 30"/>
          <p:cNvSpPr/>
          <p:nvPr/>
        </p:nvSpPr>
        <p:spPr>
          <a:xfrm>
            <a:off x="8481695" y="2010410"/>
            <a:ext cx="875030" cy="51625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8482330" y="2526665"/>
            <a:ext cx="873760" cy="1313180"/>
          </a:xfrm>
          <a:prstGeom prst="rect">
            <a:avLst/>
          </a:prstGeom>
          <a:solidFill>
            <a:srgbClr val="FF0000">
              <a:alpha val="6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1031855" y="1995170"/>
            <a:ext cx="1038225" cy="44577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11031855" y="2441575"/>
            <a:ext cx="1038225" cy="394970"/>
          </a:xfrm>
          <a:custGeom>
            <a:avLst/>
            <a:gdLst>
              <a:gd name="connsiteX0" fmla="*/ 0 w 1635"/>
              <a:gd name="connsiteY0" fmla="*/ 0 h 622"/>
              <a:gd name="connsiteX1" fmla="*/ 1635 w 1635"/>
              <a:gd name="connsiteY1" fmla="*/ 0 h 622"/>
              <a:gd name="connsiteX2" fmla="*/ 1552 w 1635"/>
              <a:gd name="connsiteY2" fmla="*/ 622 h 622"/>
              <a:gd name="connsiteX3" fmla="*/ 0 w 1635"/>
              <a:gd name="connsiteY3" fmla="*/ 622 h 622"/>
              <a:gd name="connsiteX4" fmla="*/ 0 w 1635"/>
              <a:gd name="connsiteY4" fmla="*/ 0 h 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" h="622">
                <a:moveTo>
                  <a:pt x="0" y="0"/>
                </a:moveTo>
                <a:lnTo>
                  <a:pt x="1635" y="0"/>
                </a:lnTo>
                <a:lnTo>
                  <a:pt x="1552" y="622"/>
                </a:lnTo>
                <a:lnTo>
                  <a:pt x="0" y="622"/>
                </a:lnTo>
                <a:lnTo>
                  <a:pt x="0" y="0"/>
                </a:lnTo>
                <a:close/>
              </a:path>
            </a:pathLst>
          </a:cu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11031855" y="2837180"/>
            <a:ext cx="972820" cy="997585"/>
          </a:xfrm>
          <a:custGeom>
            <a:avLst/>
            <a:gdLst>
              <a:gd name="connsiteX0" fmla="*/ 0 w 1532"/>
              <a:gd name="connsiteY0" fmla="*/ 0 h 1571"/>
              <a:gd name="connsiteX1" fmla="*/ 1532 w 1532"/>
              <a:gd name="connsiteY1" fmla="*/ 0 h 1571"/>
              <a:gd name="connsiteX2" fmla="*/ 1252 w 1532"/>
              <a:gd name="connsiteY2" fmla="*/ 1571 h 1571"/>
              <a:gd name="connsiteX3" fmla="*/ 0 w 1532"/>
              <a:gd name="connsiteY3" fmla="*/ 1564 h 1571"/>
              <a:gd name="connsiteX4" fmla="*/ 0 w 1532"/>
              <a:gd name="connsiteY4" fmla="*/ 0 h 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2" h="1571">
                <a:moveTo>
                  <a:pt x="0" y="0"/>
                </a:moveTo>
                <a:lnTo>
                  <a:pt x="1532" y="0"/>
                </a:lnTo>
                <a:lnTo>
                  <a:pt x="1252" y="1571"/>
                </a:lnTo>
                <a:lnTo>
                  <a:pt x="0" y="1564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6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10785475" y="3834765"/>
            <a:ext cx="1027430" cy="638810"/>
          </a:xfrm>
          <a:custGeom>
            <a:avLst/>
            <a:gdLst>
              <a:gd name="connsiteX0" fmla="*/ 0 w 1618"/>
              <a:gd name="connsiteY0" fmla="*/ 0 h 1006"/>
              <a:gd name="connsiteX1" fmla="*/ 1618 w 1618"/>
              <a:gd name="connsiteY1" fmla="*/ 0 h 1006"/>
              <a:gd name="connsiteX2" fmla="*/ 1436 w 1618"/>
              <a:gd name="connsiteY2" fmla="*/ 1002 h 1006"/>
              <a:gd name="connsiteX3" fmla="*/ 0 w 1618"/>
              <a:gd name="connsiteY3" fmla="*/ 1006 h 1006"/>
              <a:gd name="connsiteX4" fmla="*/ 0 w 1618"/>
              <a:gd name="connsiteY4" fmla="*/ 0 h 1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8" h="1006">
                <a:moveTo>
                  <a:pt x="0" y="0"/>
                </a:moveTo>
                <a:lnTo>
                  <a:pt x="1618" y="0"/>
                </a:lnTo>
                <a:lnTo>
                  <a:pt x="1436" y="1002"/>
                </a:lnTo>
                <a:lnTo>
                  <a:pt x="0" y="1006"/>
                </a:lnTo>
                <a:lnTo>
                  <a:pt x="0" y="0"/>
                </a:lnTo>
                <a:close/>
              </a:path>
            </a:pathLst>
          </a:cu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8642985" y="4677410"/>
            <a:ext cx="2993390" cy="1049020"/>
          </a:xfrm>
          <a:custGeom>
            <a:avLst/>
            <a:gdLst>
              <a:gd name="connsiteX0" fmla="*/ 0 w 4714"/>
              <a:gd name="connsiteY0" fmla="*/ 0 h 1652"/>
              <a:gd name="connsiteX1" fmla="*/ 4714 w 4714"/>
              <a:gd name="connsiteY1" fmla="*/ 0 h 1652"/>
              <a:gd name="connsiteX2" fmla="*/ 2746 w 4714"/>
              <a:gd name="connsiteY2" fmla="*/ 1652 h 1652"/>
              <a:gd name="connsiteX3" fmla="*/ 796 w 4714"/>
              <a:gd name="connsiteY3" fmla="*/ 584 h 1652"/>
              <a:gd name="connsiteX4" fmla="*/ 0 w 4714"/>
              <a:gd name="connsiteY4" fmla="*/ 0 h 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14" h="1652">
                <a:moveTo>
                  <a:pt x="0" y="0"/>
                </a:moveTo>
                <a:lnTo>
                  <a:pt x="4714" y="0"/>
                </a:lnTo>
                <a:cubicBezTo>
                  <a:pt x="4576" y="554"/>
                  <a:pt x="4000" y="1610"/>
                  <a:pt x="2746" y="1652"/>
                </a:cubicBezTo>
                <a:cubicBezTo>
                  <a:pt x="3058" y="1574"/>
                  <a:pt x="1528" y="1976"/>
                  <a:pt x="796" y="584"/>
                </a:cubicBezTo>
                <a:cubicBezTo>
                  <a:pt x="544" y="176"/>
                  <a:pt x="244" y="152"/>
                  <a:pt x="0" y="0"/>
                </a:cubicBezTo>
                <a:close/>
              </a:path>
            </a:pathLst>
          </a:cu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9992360" y="5760681"/>
            <a:ext cx="820928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体检中心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0299827" y="2165826"/>
            <a:ext cx="646176" cy="46166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公共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开关站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634353" y="2176842"/>
            <a:ext cx="794004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变配电所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609459" y="3012960"/>
            <a:ext cx="820928" cy="461665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康复中心心理科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0436479" y="3197626"/>
            <a:ext cx="509524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医美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8553450" y="6257925"/>
            <a:ext cx="2976245" cy="523240"/>
            <a:chOff x="13470" y="9855"/>
            <a:chExt cx="4687" cy="824"/>
          </a:xfrm>
        </p:grpSpPr>
        <p:sp>
          <p:nvSpPr>
            <p:cNvPr id="51" name="文本框 50"/>
            <p:cNvSpPr txBox="1"/>
            <p:nvPr/>
          </p:nvSpPr>
          <p:spPr>
            <a:xfrm>
              <a:off x="14883" y="9855"/>
              <a:ext cx="3274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停缓建范围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13470" y="9930"/>
              <a:ext cx="1289" cy="62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5287010" y="2837180"/>
            <a:ext cx="637540" cy="481330"/>
          </a:xfrm>
          <a:prstGeom prst="rect">
            <a:avLst/>
          </a:prstGeom>
          <a:solidFill>
            <a:srgbClr val="FF0000">
              <a:alpha val="6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合图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49605"/>
            <a:ext cx="12192000" cy="5558790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1158240" y="1456690"/>
            <a:ext cx="692785" cy="201422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1158240" y="3470910"/>
            <a:ext cx="4311650" cy="189865"/>
          </a:xfrm>
          <a:prstGeom prst="rect">
            <a:avLst/>
          </a:prstGeom>
          <a:solidFill>
            <a:srgbClr val="42ACF6">
              <a:alpha val="60000"/>
            </a:srgb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52295" y="1908175"/>
            <a:ext cx="1235075" cy="156337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087370" y="2122170"/>
            <a:ext cx="836930" cy="106299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088640" y="1908810"/>
            <a:ext cx="1607185" cy="21336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332480" y="1393825"/>
            <a:ext cx="1243965" cy="461645"/>
            <a:chOff x="6679" y="2304"/>
            <a:chExt cx="1959" cy="727"/>
          </a:xfrm>
        </p:grpSpPr>
        <p:sp>
          <p:nvSpPr>
            <p:cNvPr id="55" name="文本框 54"/>
            <p:cNvSpPr txBox="1"/>
            <p:nvPr/>
          </p:nvSpPr>
          <p:spPr>
            <a:xfrm>
              <a:off x="6679" y="2304"/>
              <a:ext cx="780" cy="727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42ACF6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中心供应</a:t>
              </a:r>
              <a:endPara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7600" y="2595"/>
              <a:ext cx="1038" cy="43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42ACF6"/>
              </a:solidFill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输血科</a:t>
              </a:r>
              <a:endParaRPr lang="zh-CN" altLang="en-US" dirty="0"/>
            </a:p>
          </p:txBody>
        </p:sp>
      </p:grpSp>
      <p:sp>
        <p:nvSpPr>
          <p:cNvPr id="7" name="矩形 6"/>
          <p:cNvSpPr/>
          <p:nvPr/>
        </p:nvSpPr>
        <p:spPr>
          <a:xfrm>
            <a:off x="3917315" y="2122170"/>
            <a:ext cx="534670" cy="106299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222691" y="1393747"/>
            <a:ext cx="495300" cy="46166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中心检验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2856" y="2151277"/>
            <a:ext cx="820928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急诊病房</a:t>
            </a:r>
            <a:endParaRPr lang="zh-CN" alt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303784" y="2474101"/>
            <a:ext cx="719072" cy="64633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间病房（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床）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间</a:t>
            </a:r>
            <a:endParaRPr lang="en-US" altLang="zh-CN" sz="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预留间</a:t>
            </a:r>
            <a:endParaRPr lang="zh-CN" altLang="en-US" sz="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97629" y="2551734"/>
            <a:ext cx="820928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妇科门诊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04435" y="1456690"/>
            <a:ext cx="392430" cy="78549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solidFill>
              <a:srgbClr val="75D6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733290" y="2249170"/>
            <a:ext cx="664210" cy="122237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697095" y="1456690"/>
            <a:ext cx="335280" cy="78803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5469255" y="3471545"/>
            <a:ext cx="5292090" cy="189230"/>
          </a:xfrm>
          <a:prstGeom prst="rect">
            <a:avLst/>
          </a:prstGeom>
          <a:solidFill>
            <a:srgbClr val="FF0000">
              <a:alpha val="6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202930" y="1456055"/>
            <a:ext cx="989965" cy="2015490"/>
          </a:xfrm>
          <a:prstGeom prst="rect">
            <a:avLst/>
          </a:prstGeom>
          <a:solidFill>
            <a:srgbClr val="FF0000">
              <a:alpha val="6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482600" y="4176395"/>
            <a:ext cx="11235055" cy="189865"/>
          </a:xfrm>
          <a:custGeom>
            <a:avLst/>
            <a:gdLst>
              <a:gd name="connsiteX0" fmla="*/ 0 w 17693"/>
              <a:gd name="connsiteY0" fmla="*/ 0 h 299"/>
              <a:gd name="connsiteX1" fmla="*/ 17693 w 17693"/>
              <a:gd name="connsiteY1" fmla="*/ 0 h 299"/>
              <a:gd name="connsiteX2" fmla="*/ 17644 w 17693"/>
              <a:gd name="connsiteY2" fmla="*/ 299 h 299"/>
              <a:gd name="connsiteX3" fmla="*/ 0 w 17693"/>
              <a:gd name="connsiteY3" fmla="*/ 298 h 299"/>
              <a:gd name="connsiteX4" fmla="*/ 0 w 17693"/>
              <a:gd name="connsiteY4" fmla="*/ 0 h 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93" h="299">
                <a:moveTo>
                  <a:pt x="0" y="0"/>
                </a:moveTo>
                <a:lnTo>
                  <a:pt x="17693" y="0"/>
                </a:lnTo>
                <a:lnTo>
                  <a:pt x="17644" y="299"/>
                </a:lnTo>
                <a:lnTo>
                  <a:pt x="0" y="298"/>
                </a:lnTo>
                <a:lnTo>
                  <a:pt x="0" y="0"/>
                </a:lnTo>
                <a:close/>
              </a:path>
            </a:pathLst>
          </a:custGeom>
          <a:solidFill>
            <a:srgbClr val="42ACF6">
              <a:alpha val="60000"/>
            </a:srgb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381875" y="2196802"/>
            <a:ext cx="820928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FDSA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473220" y="4362450"/>
            <a:ext cx="5425930" cy="789940"/>
          </a:xfrm>
          <a:custGeom>
            <a:avLst/>
            <a:gdLst>
              <a:gd name="connsiteX0" fmla="*/ 1 w 8544"/>
              <a:gd name="connsiteY0" fmla="*/ 0 h 1244"/>
              <a:gd name="connsiteX1" fmla="*/ 8545 w 8544"/>
              <a:gd name="connsiteY1" fmla="*/ 5 h 1244"/>
              <a:gd name="connsiteX2" fmla="*/ 8545 w 8544"/>
              <a:gd name="connsiteY2" fmla="*/ 1244 h 1244"/>
              <a:gd name="connsiteX3" fmla="*/ 255 w 8544"/>
              <a:gd name="connsiteY3" fmla="*/ 1200 h 1244"/>
              <a:gd name="connsiteX4" fmla="*/ 1 w 8544"/>
              <a:gd name="connsiteY4" fmla="*/ 0 h 1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45" h="1244">
                <a:moveTo>
                  <a:pt x="1" y="0"/>
                </a:moveTo>
                <a:lnTo>
                  <a:pt x="8545" y="5"/>
                </a:lnTo>
                <a:lnTo>
                  <a:pt x="8545" y="1244"/>
                </a:lnTo>
                <a:lnTo>
                  <a:pt x="255" y="1200"/>
                </a:lnTo>
                <a:cubicBezTo>
                  <a:pt x="119" y="936"/>
                  <a:pt x="-11" y="878"/>
                  <a:pt x="1" y="0"/>
                </a:cubicBezTo>
                <a:close/>
              </a:path>
            </a:pathLst>
          </a:custGeom>
          <a:solidFill>
            <a:srgbClr val="42ACF6">
              <a:alpha val="60000"/>
            </a:srgb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635000" y="5111750"/>
            <a:ext cx="5223510" cy="586740"/>
          </a:xfrm>
          <a:custGeom>
            <a:avLst/>
            <a:gdLst>
              <a:gd name="connsiteX0" fmla="*/ 0 w 8226"/>
              <a:gd name="connsiteY0" fmla="*/ 0 h 924"/>
              <a:gd name="connsiteX1" fmla="*/ 8226 w 8226"/>
              <a:gd name="connsiteY1" fmla="*/ 52 h 924"/>
              <a:gd name="connsiteX2" fmla="*/ 6858 w 8226"/>
              <a:gd name="connsiteY2" fmla="*/ 924 h 924"/>
              <a:gd name="connsiteX3" fmla="*/ 1290 w 8226"/>
              <a:gd name="connsiteY3" fmla="*/ 876 h 924"/>
              <a:gd name="connsiteX4" fmla="*/ 0 w 8226"/>
              <a:gd name="connsiteY4" fmla="*/ 0 h 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26" h="924">
                <a:moveTo>
                  <a:pt x="0" y="0"/>
                </a:moveTo>
                <a:lnTo>
                  <a:pt x="8226" y="52"/>
                </a:lnTo>
                <a:cubicBezTo>
                  <a:pt x="7777" y="360"/>
                  <a:pt x="7514" y="708"/>
                  <a:pt x="6858" y="924"/>
                </a:cubicBezTo>
                <a:lnTo>
                  <a:pt x="1290" y="876"/>
                </a:lnTo>
                <a:cubicBezTo>
                  <a:pt x="810" y="636"/>
                  <a:pt x="402" y="340"/>
                  <a:pt x="0" y="0"/>
                </a:cubicBezTo>
                <a:close/>
              </a:path>
            </a:pathLst>
          </a:custGeom>
          <a:solidFill>
            <a:srgbClr val="42ACF6">
              <a:alpha val="60000"/>
            </a:srgb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2717831" y="5791913"/>
            <a:ext cx="820928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门诊上空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522697" y="5791912"/>
            <a:ext cx="659130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EICU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620359" y="6142415"/>
            <a:ext cx="541020" cy="24622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065969" y="5814660"/>
            <a:ext cx="272288" cy="646331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乳腺科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562094" y="5791052"/>
            <a:ext cx="313943" cy="830997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泌尿外科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099874" y="5775586"/>
            <a:ext cx="335280" cy="46166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骨科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658991" y="5421720"/>
            <a:ext cx="674753" cy="646331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儿外科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普外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创面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5890260" y="4362450"/>
            <a:ext cx="1193165" cy="742315"/>
          </a:xfrm>
          <a:custGeom>
            <a:avLst/>
            <a:gdLst>
              <a:gd name="connsiteX0" fmla="*/ 14 w 1879"/>
              <a:gd name="connsiteY0" fmla="*/ 0 h 1169"/>
              <a:gd name="connsiteX1" fmla="*/ 1879 w 1879"/>
              <a:gd name="connsiteY1" fmla="*/ 0 h 1169"/>
              <a:gd name="connsiteX2" fmla="*/ 852 w 1879"/>
              <a:gd name="connsiteY2" fmla="*/ 581 h 1169"/>
              <a:gd name="connsiteX3" fmla="*/ 0 w 1879"/>
              <a:gd name="connsiteY3" fmla="*/ 1169 h 1169"/>
              <a:gd name="connsiteX4" fmla="*/ 14 w 1879"/>
              <a:gd name="connsiteY4" fmla="*/ 0 h 1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9" h="1169">
                <a:moveTo>
                  <a:pt x="14" y="0"/>
                </a:moveTo>
                <a:lnTo>
                  <a:pt x="1879" y="0"/>
                </a:lnTo>
                <a:cubicBezTo>
                  <a:pt x="1452" y="197"/>
                  <a:pt x="1194" y="387"/>
                  <a:pt x="852" y="581"/>
                </a:cubicBezTo>
                <a:lnTo>
                  <a:pt x="0" y="1169"/>
                </a:lnTo>
                <a:lnTo>
                  <a:pt x="14" y="0"/>
                </a:lnTo>
                <a:close/>
              </a:path>
            </a:pathLst>
          </a:custGeom>
          <a:solidFill>
            <a:srgbClr val="42ACF6">
              <a:alpha val="60000"/>
            </a:srgb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/>
        </p:nvSpPr>
        <p:spPr>
          <a:xfrm>
            <a:off x="7228858" y="4452029"/>
            <a:ext cx="873636" cy="391178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医疗街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10194544" y="2753360"/>
            <a:ext cx="586740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餐厅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10063224" y="1655387"/>
            <a:ext cx="822960" cy="460375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dirty="0">
                <a:sym typeface="+mn-ea"/>
              </a:rPr>
              <a:t>会议室</a:t>
            </a:r>
            <a:endParaRPr lang="zh-CN" altLang="en-US" dirty="0"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dirty="0">
                <a:sym typeface="+mn-ea"/>
              </a:rPr>
              <a:t>药剂科办</a:t>
            </a:r>
            <a:endParaRPr lang="zh-CN" altLang="en-US" dirty="0">
              <a:sym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993120" y="1423035"/>
            <a:ext cx="1111885" cy="92011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solidFill>
              <a:srgbClr val="75D6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10993120" y="2343150"/>
            <a:ext cx="1111885" cy="1132840"/>
          </a:xfrm>
          <a:custGeom>
            <a:avLst/>
            <a:gdLst>
              <a:gd name="connsiteX0" fmla="*/ 0 w 1751"/>
              <a:gd name="connsiteY0" fmla="*/ 0 h 1784"/>
              <a:gd name="connsiteX1" fmla="*/ 1751 w 1751"/>
              <a:gd name="connsiteY1" fmla="*/ 0 h 1784"/>
              <a:gd name="connsiteX2" fmla="*/ 1401 w 1751"/>
              <a:gd name="connsiteY2" fmla="*/ 1781 h 1784"/>
              <a:gd name="connsiteX3" fmla="*/ 0 w 1751"/>
              <a:gd name="connsiteY3" fmla="*/ 1784 h 1784"/>
              <a:gd name="connsiteX4" fmla="*/ 0 w 1751"/>
              <a:gd name="connsiteY4" fmla="*/ 0 h 1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" h="1784">
                <a:moveTo>
                  <a:pt x="0" y="0"/>
                </a:moveTo>
                <a:lnTo>
                  <a:pt x="1751" y="0"/>
                </a:lnTo>
                <a:lnTo>
                  <a:pt x="1401" y="1781"/>
                </a:lnTo>
                <a:lnTo>
                  <a:pt x="0" y="1784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6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8220710" y="4366895"/>
            <a:ext cx="3463290" cy="1165860"/>
          </a:xfrm>
          <a:custGeom>
            <a:avLst/>
            <a:gdLst>
              <a:gd name="connsiteX0" fmla="*/ 0 w 5454"/>
              <a:gd name="connsiteY0" fmla="*/ 6 h 1836"/>
              <a:gd name="connsiteX1" fmla="*/ 5454 w 5454"/>
              <a:gd name="connsiteY1" fmla="*/ 0 h 1836"/>
              <a:gd name="connsiteX2" fmla="*/ 3234 w 5454"/>
              <a:gd name="connsiteY2" fmla="*/ 1836 h 1836"/>
              <a:gd name="connsiteX3" fmla="*/ 1122 w 5454"/>
              <a:gd name="connsiteY3" fmla="*/ 756 h 1836"/>
              <a:gd name="connsiteX4" fmla="*/ 0 w 5454"/>
              <a:gd name="connsiteY4" fmla="*/ 6 h 1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4" h="1836">
                <a:moveTo>
                  <a:pt x="0" y="6"/>
                </a:moveTo>
                <a:lnTo>
                  <a:pt x="5454" y="0"/>
                </a:lnTo>
                <a:cubicBezTo>
                  <a:pt x="5292" y="558"/>
                  <a:pt x="4908" y="1668"/>
                  <a:pt x="3234" y="1836"/>
                </a:cubicBezTo>
                <a:cubicBezTo>
                  <a:pt x="2772" y="1830"/>
                  <a:pt x="1944" y="1770"/>
                  <a:pt x="1122" y="756"/>
                </a:cubicBezTo>
                <a:cubicBezTo>
                  <a:pt x="876" y="252"/>
                  <a:pt x="384" y="174"/>
                  <a:pt x="0" y="6"/>
                </a:cubicBezTo>
                <a:close/>
              </a:path>
            </a:pathLst>
          </a:custGeom>
          <a:solidFill>
            <a:srgbClr val="42ACF6">
              <a:alpha val="60000"/>
            </a:srgbClr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9810621" y="5645227"/>
            <a:ext cx="820928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体检中心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553450" y="6257925"/>
            <a:ext cx="2976245" cy="523240"/>
            <a:chOff x="13470" y="9855"/>
            <a:chExt cx="4687" cy="824"/>
          </a:xfrm>
        </p:grpSpPr>
        <p:sp>
          <p:nvSpPr>
            <p:cNvPr id="45" name="文本框 44"/>
            <p:cNvSpPr txBox="1"/>
            <p:nvPr/>
          </p:nvSpPr>
          <p:spPr>
            <a:xfrm>
              <a:off x="14883" y="9855"/>
              <a:ext cx="3274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停缓建范围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3470" y="9930"/>
              <a:ext cx="1289" cy="620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</p:grpSp>
      <p:sp>
        <p:nvSpPr>
          <p:cNvPr id="36" name="任意多边形 35"/>
          <p:cNvSpPr/>
          <p:nvPr/>
        </p:nvSpPr>
        <p:spPr>
          <a:xfrm>
            <a:off x="11602720" y="3660140"/>
            <a:ext cx="215900" cy="518160"/>
          </a:xfrm>
          <a:custGeom>
            <a:avLst/>
            <a:gdLst>
              <a:gd name="connsiteX0" fmla="*/ 176 w 340"/>
              <a:gd name="connsiteY0" fmla="*/ 0 h 816"/>
              <a:gd name="connsiteX1" fmla="*/ 340 w 340"/>
              <a:gd name="connsiteY1" fmla="*/ 8 h 816"/>
              <a:gd name="connsiteX2" fmla="*/ 188 w 340"/>
              <a:gd name="connsiteY2" fmla="*/ 816 h 816"/>
              <a:gd name="connsiteX3" fmla="*/ 0 w 340"/>
              <a:gd name="connsiteY3" fmla="*/ 808 h 816"/>
              <a:gd name="connsiteX4" fmla="*/ 176 w 340"/>
              <a:gd name="connsiteY4" fmla="*/ 0 h 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" h="816">
                <a:moveTo>
                  <a:pt x="176" y="0"/>
                </a:moveTo>
                <a:lnTo>
                  <a:pt x="340" y="8"/>
                </a:lnTo>
                <a:lnTo>
                  <a:pt x="188" y="816"/>
                </a:lnTo>
                <a:lnTo>
                  <a:pt x="0" y="808"/>
                </a:lnTo>
                <a:lnTo>
                  <a:pt x="176" y="0"/>
                </a:lnTo>
                <a:close/>
              </a:path>
            </a:pathLst>
          </a:cu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0" name="任意多边形 39"/>
          <p:cNvSpPr/>
          <p:nvPr/>
        </p:nvSpPr>
        <p:spPr>
          <a:xfrm>
            <a:off x="1158240" y="3660140"/>
            <a:ext cx="100330" cy="523875"/>
          </a:xfrm>
          <a:custGeom>
            <a:avLst/>
            <a:gdLst>
              <a:gd name="connsiteX0" fmla="*/ 0 w 158"/>
              <a:gd name="connsiteY0" fmla="*/ 0 h 795"/>
              <a:gd name="connsiteX1" fmla="*/ 158 w 158"/>
              <a:gd name="connsiteY1" fmla="*/ 0 h 795"/>
              <a:gd name="connsiteX2" fmla="*/ 136 w 158"/>
              <a:gd name="connsiteY2" fmla="*/ 783 h 795"/>
              <a:gd name="connsiteX3" fmla="*/ 0 w 158"/>
              <a:gd name="connsiteY3" fmla="*/ 795 h 795"/>
              <a:gd name="connsiteX4" fmla="*/ 0 w 158"/>
              <a:gd name="connsiteY4" fmla="*/ 0 h 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" h="795">
                <a:moveTo>
                  <a:pt x="0" y="0"/>
                </a:moveTo>
                <a:lnTo>
                  <a:pt x="158" y="0"/>
                </a:lnTo>
                <a:lnTo>
                  <a:pt x="136" y="783"/>
                </a:lnTo>
                <a:lnTo>
                  <a:pt x="0" y="795"/>
                </a:lnTo>
                <a:lnTo>
                  <a:pt x="0" y="0"/>
                </a:lnTo>
                <a:close/>
              </a:path>
            </a:pathLst>
          </a:cu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1" name="任意多边形 40"/>
          <p:cNvSpPr/>
          <p:nvPr/>
        </p:nvSpPr>
        <p:spPr>
          <a:xfrm rot="5400000">
            <a:off x="1267460" y="4048760"/>
            <a:ext cx="106680" cy="153670"/>
          </a:xfrm>
          <a:custGeom>
            <a:avLst/>
            <a:gdLst>
              <a:gd name="connsiteX0" fmla="*/ 6 w 168"/>
              <a:gd name="connsiteY0" fmla="*/ 0 h 923"/>
              <a:gd name="connsiteX1" fmla="*/ 164 w 168"/>
              <a:gd name="connsiteY1" fmla="*/ 0 h 923"/>
              <a:gd name="connsiteX2" fmla="*/ 168 w 168"/>
              <a:gd name="connsiteY2" fmla="*/ 923 h 923"/>
              <a:gd name="connsiteX3" fmla="*/ 0 w 168"/>
              <a:gd name="connsiteY3" fmla="*/ 920 h 923"/>
              <a:gd name="connsiteX4" fmla="*/ 6 w 168"/>
              <a:gd name="connsiteY4" fmla="*/ 0 h 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" h="923">
                <a:moveTo>
                  <a:pt x="6" y="0"/>
                </a:moveTo>
                <a:lnTo>
                  <a:pt x="164" y="0"/>
                </a:lnTo>
                <a:lnTo>
                  <a:pt x="168" y="923"/>
                </a:lnTo>
                <a:lnTo>
                  <a:pt x="0" y="920"/>
                </a:lnTo>
                <a:lnTo>
                  <a:pt x="6" y="0"/>
                </a:lnTo>
                <a:close/>
              </a:path>
            </a:pathLst>
          </a:cu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835150" y="4077335"/>
            <a:ext cx="97790" cy="10668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2500630" y="3660775"/>
            <a:ext cx="372745" cy="9969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2793365" y="3760470"/>
            <a:ext cx="80010" cy="42354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3689985" y="3755390"/>
            <a:ext cx="80010" cy="42354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3689985" y="3660140"/>
            <a:ext cx="372745" cy="10033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5247005" y="3660775"/>
            <a:ext cx="80010" cy="41719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5247005" y="4077970"/>
            <a:ext cx="149860" cy="9842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4504690" y="3660775"/>
            <a:ext cx="97790" cy="10668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1962785" y="3660775"/>
            <a:ext cx="537210" cy="9969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5843270" y="4077970"/>
            <a:ext cx="97790" cy="10668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7023735" y="3659505"/>
            <a:ext cx="76200" cy="516890"/>
          </a:xfrm>
          <a:prstGeom prst="rect">
            <a:avLst/>
          </a:prstGeom>
          <a:solidFill>
            <a:srgbClr val="FF0000">
              <a:alpha val="6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132445" y="3659505"/>
            <a:ext cx="76200" cy="516890"/>
          </a:xfrm>
          <a:prstGeom prst="rect">
            <a:avLst/>
          </a:prstGeom>
          <a:solidFill>
            <a:srgbClr val="FF0000">
              <a:alpha val="6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208645" y="3661410"/>
            <a:ext cx="76200" cy="114300"/>
          </a:xfrm>
          <a:prstGeom prst="rect">
            <a:avLst/>
          </a:prstGeom>
          <a:solidFill>
            <a:srgbClr val="FF0000">
              <a:alpha val="6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8729980" y="3661410"/>
            <a:ext cx="86360" cy="93980"/>
          </a:xfrm>
          <a:prstGeom prst="rect">
            <a:avLst/>
          </a:prstGeom>
          <a:solidFill>
            <a:srgbClr val="FF0000">
              <a:alpha val="6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9244965" y="3659505"/>
            <a:ext cx="76200" cy="516890"/>
          </a:xfrm>
          <a:prstGeom prst="rect">
            <a:avLst/>
          </a:prstGeom>
          <a:solidFill>
            <a:srgbClr val="FF0000">
              <a:alpha val="6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0177780" y="4077970"/>
            <a:ext cx="101600" cy="98425"/>
          </a:xfrm>
          <a:prstGeom prst="rect">
            <a:avLst/>
          </a:prstGeom>
          <a:solidFill>
            <a:srgbClr val="42ACF6">
              <a:alpha val="60000"/>
            </a:srgb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0800715" y="3659505"/>
            <a:ext cx="76200" cy="41275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0735945" y="4072255"/>
            <a:ext cx="140970" cy="113030"/>
          </a:xfrm>
          <a:prstGeom prst="rect">
            <a:avLst/>
          </a:prstGeom>
          <a:solidFill>
            <a:srgbClr val="42ACF6">
              <a:alpha val="60000"/>
            </a:srgb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9" name="任意多边形 68"/>
          <p:cNvSpPr/>
          <p:nvPr/>
        </p:nvSpPr>
        <p:spPr>
          <a:xfrm>
            <a:off x="10761345" y="3475990"/>
            <a:ext cx="1097915" cy="183515"/>
          </a:xfrm>
          <a:custGeom>
            <a:avLst/>
            <a:gdLst>
              <a:gd name="connsiteX0" fmla="*/ 0 w 1729"/>
              <a:gd name="connsiteY0" fmla="*/ 0 h 289"/>
              <a:gd name="connsiteX1" fmla="*/ 1729 w 1729"/>
              <a:gd name="connsiteY1" fmla="*/ 6 h 289"/>
              <a:gd name="connsiteX2" fmla="*/ 1680 w 1729"/>
              <a:gd name="connsiteY2" fmla="*/ 289 h 289"/>
              <a:gd name="connsiteX3" fmla="*/ 0 w 1729"/>
              <a:gd name="connsiteY3" fmla="*/ 289 h 289"/>
              <a:gd name="connsiteX4" fmla="*/ 0 w 1729"/>
              <a:gd name="connsiteY4" fmla="*/ 0 h 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9" h="289">
                <a:moveTo>
                  <a:pt x="0" y="0"/>
                </a:moveTo>
                <a:lnTo>
                  <a:pt x="1729" y="6"/>
                </a:lnTo>
                <a:lnTo>
                  <a:pt x="1680" y="289"/>
                </a:lnTo>
                <a:lnTo>
                  <a:pt x="0" y="289"/>
                </a:lnTo>
                <a:lnTo>
                  <a:pt x="0" y="0"/>
                </a:lnTo>
                <a:close/>
              </a:path>
            </a:pathLst>
          </a:custGeom>
          <a:solidFill>
            <a:srgbClr val="42ACF6">
              <a:alpha val="60000"/>
            </a:srgb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222115" y="3185160"/>
            <a:ext cx="229870" cy="28575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4062730" y="3249295"/>
            <a:ext cx="159385" cy="22733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4451985" y="3249295"/>
            <a:ext cx="281305" cy="22733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783330" y="3185160"/>
            <a:ext cx="280035" cy="7620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3783330" y="3261360"/>
            <a:ext cx="282575" cy="7620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71" name="直接连接符 70"/>
          <p:cNvCxnSpPr/>
          <p:nvPr/>
        </p:nvCxnSpPr>
        <p:spPr>
          <a:xfrm flipH="1">
            <a:off x="4087495" y="3217545"/>
            <a:ext cx="106045" cy="0"/>
          </a:xfrm>
          <a:prstGeom prst="line">
            <a:avLst/>
          </a:prstGeom>
          <a:ln w="63500" cap="sq">
            <a:solidFill>
              <a:schemeClr val="accent1">
                <a:alpha val="60000"/>
              </a:scheme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2" name="矩形 71"/>
          <p:cNvSpPr/>
          <p:nvPr/>
        </p:nvSpPr>
        <p:spPr>
          <a:xfrm>
            <a:off x="3445510" y="3289935"/>
            <a:ext cx="337820" cy="18097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3783330" y="3337560"/>
            <a:ext cx="282575" cy="13335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74" name="直接连接符 73"/>
          <p:cNvCxnSpPr/>
          <p:nvPr/>
        </p:nvCxnSpPr>
        <p:spPr>
          <a:xfrm flipH="1">
            <a:off x="3114040" y="3453130"/>
            <a:ext cx="299720" cy="0"/>
          </a:xfrm>
          <a:prstGeom prst="line">
            <a:avLst/>
          </a:prstGeom>
          <a:ln w="63500" cap="sq">
            <a:solidFill>
              <a:schemeClr val="accent1">
                <a:alpha val="60000"/>
              </a:scheme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5" name="矩形 74"/>
          <p:cNvSpPr/>
          <p:nvPr/>
        </p:nvSpPr>
        <p:spPr>
          <a:xfrm>
            <a:off x="3087370" y="3185160"/>
            <a:ext cx="357505" cy="24320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6" name="矩形 75"/>
          <p:cNvSpPr/>
          <p:nvPr/>
        </p:nvSpPr>
        <p:spPr>
          <a:xfrm>
            <a:off x="3445510" y="3185160"/>
            <a:ext cx="337185" cy="10477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2" name="图片 61" descr="合图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88365"/>
            <a:ext cx="12192000" cy="5081270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1158240" y="1722120"/>
            <a:ext cx="692785" cy="201422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52295" y="2153285"/>
            <a:ext cx="2118995" cy="157924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71925" y="2153285"/>
            <a:ext cx="750570" cy="23368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979545" y="2387600"/>
            <a:ext cx="480060" cy="77470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733290" y="1722755"/>
            <a:ext cx="664210" cy="201422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solidFill>
              <a:srgbClr val="75D6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264523" y="1824428"/>
            <a:ext cx="645922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电生理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11789" y="1668511"/>
            <a:ext cx="500078" cy="46166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超声介入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3545862" y="1661683"/>
            <a:ext cx="510503" cy="46166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住院</a:t>
            </a:r>
            <a:r>
              <a:rPr lang="en-US" altLang="zh-CN" dirty="0"/>
              <a:t>B</a:t>
            </a:r>
            <a:r>
              <a:rPr lang="zh-CN" altLang="en-US" dirty="0"/>
              <a:t>超</a:t>
            </a:r>
            <a:endParaRPr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>
            <a:off x="4097558" y="1668511"/>
            <a:ext cx="500078" cy="461665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门诊</a:t>
            </a:r>
            <a:r>
              <a:rPr lang="en-US" altLang="zh-CN" dirty="0"/>
              <a:t>B</a:t>
            </a:r>
            <a:r>
              <a:rPr lang="zh-CN" altLang="en-US" dirty="0"/>
              <a:t>超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186877" y="2045031"/>
            <a:ext cx="890524" cy="46166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肿瘤日间化疗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58240" y="3736340"/>
            <a:ext cx="4239260" cy="16192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88950" y="4434205"/>
            <a:ext cx="6482715" cy="21336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236585" y="1722755"/>
            <a:ext cx="963930" cy="201422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solidFill>
              <a:srgbClr val="75D6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11011535" y="1722755"/>
            <a:ext cx="1180465" cy="2013585"/>
          </a:xfrm>
          <a:custGeom>
            <a:avLst/>
            <a:gdLst>
              <a:gd name="connsiteX0" fmla="*/ 0 w 1859"/>
              <a:gd name="connsiteY0" fmla="*/ 0 h 3171"/>
              <a:gd name="connsiteX1" fmla="*/ 1859 w 1859"/>
              <a:gd name="connsiteY1" fmla="*/ 0 h 3171"/>
              <a:gd name="connsiteX2" fmla="*/ 1844 w 1859"/>
              <a:gd name="connsiteY2" fmla="*/ 705 h 3171"/>
              <a:gd name="connsiteX3" fmla="*/ 1377 w 1859"/>
              <a:gd name="connsiteY3" fmla="*/ 3158 h 3171"/>
              <a:gd name="connsiteX4" fmla="*/ 0 w 1859"/>
              <a:gd name="connsiteY4" fmla="*/ 3171 h 3171"/>
              <a:gd name="connsiteX5" fmla="*/ 0 w 1859"/>
              <a:gd name="connsiteY5" fmla="*/ 0 h 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9" h="3171">
                <a:moveTo>
                  <a:pt x="0" y="0"/>
                </a:moveTo>
                <a:lnTo>
                  <a:pt x="1859" y="0"/>
                </a:lnTo>
                <a:lnTo>
                  <a:pt x="1844" y="705"/>
                </a:lnTo>
                <a:lnTo>
                  <a:pt x="1377" y="3158"/>
                </a:lnTo>
                <a:lnTo>
                  <a:pt x="0" y="3171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60000"/>
            </a:srgbClr>
          </a:solidFill>
          <a:ln w="12700" cmpd="sng">
            <a:solidFill>
              <a:srgbClr val="75D6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8273415" y="4631055"/>
            <a:ext cx="3442970" cy="1145540"/>
          </a:xfrm>
          <a:custGeom>
            <a:avLst/>
            <a:gdLst>
              <a:gd name="connsiteX0" fmla="*/ 0 w 5422"/>
              <a:gd name="connsiteY0" fmla="*/ 0 h 1803"/>
              <a:gd name="connsiteX1" fmla="*/ 5422 w 5422"/>
              <a:gd name="connsiteY1" fmla="*/ 15 h 1803"/>
              <a:gd name="connsiteX2" fmla="*/ 3283 w 5422"/>
              <a:gd name="connsiteY2" fmla="*/ 1796 h 1803"/>
              <a:gd name="connsiteX3" fmla="*/ 1043 w 5422"/>
              <a:gd name="connsiteY3" fmla="*/ 676 h 1803"/>
              <a:gd name="connsiteX4" fmla="*/ 0 w 5422"/>
              <a:gd name="connsiteY4" fmla="*/ 0 h 1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2" h="1804">
                <a:moveTo>
                  <a:pt x="0" y="0"/>
                </a:moveTo>
                <a:lnTo>
                  <a:pt x="5422" y="15"/>
                </a:lnTo>
                <a:cubicBezTo>
                  <a:pt x="5315" y="319"/>
                  <a:pt x="4851" y="1684"/>
                  <a:pt x="3283" y="1796"/>
                </a:cubicBezTo>
                <a:cubicBezTo>
                  <a:pt x="2899" y="1836"/>
                  <a:pt x="1899" y="1764"/>
                  <a:pt x="1043" y="676"/>
                </a:cubicBezTo>
                <a:cubicBezTo>
                  <a:pt x="787" y="228"/>
                  <a:pt x="374" y="168"/>
                  <a:pt x="0" y="0"/>
                </a:cubicBezTo>
                <a:close/>
              </a:path>
            </a:pathLst>
          </a:cu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473220" y="4634865"/>
            <a:ext cx="5425930" cy="789940"/>
          </a:xfrm>
          <a:custGeom>
            <a:avLst/>
            <a:gdLst>
              <a:gd name="connsiteX0" fmla="*/ 1 w 8544"/>
              <a:gd name="connsiteY0" fmla="*/ 0 h 1244"/>
              <a:gd name="connsiteX1" fmla="*/ 8545 w 8544"/>
              <a:gd name="connsiteY1" fmla="*/ 5 h 1244"/>
              <a:gd name="connsiteX2" fmla="*/ 8545 w 8544"/>
              <a:gd name="connsiteY2" fmla="*/ 1244 h 1244"/>
              <a:gd name="connsiteX3" fmla="*/ 255 w 8544"/>
              <a:gd name="connsiteY3" fmla="*/ 1200 h 1244"/>
              <a:gd name="connsiteX4" fmla="*/ 1 w 8544"/>
              <a:gd name="connsiteY4" fmla="*/ 0 h 1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45" h="1244">
                <a:moveTo>
                  <a:pt x="1" y="0"/>
                </a:moveTo>
                <a:lnTo>
                  <a:pt x="8545" y="5"/>
                </a:lnTo>
                <a:lnTo>
                  <a:pt x="8545" y="1244"/>
                </a:lnTo>
                <a:lnTo>
                  <a:pt x="255" y="1200"/>
                </a:lnTo>
                <a:cubicBezTo>
                  <a:pt x="119" y="936"/>
                  <a:pt x="-11" y="878"/>
                  <a:pt x="1" y="0"/>
                </a:cubicBezTo>
                <a:close/>
              </a:path>
            </a:pathLst>
          </a:custGeom>
          <a:solidFill>
            <a:srgbClr val="42ACF6">
              <a:alpha val="60000"/>
            </a:srgb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635000" y="5384165"/>
            <a:ext cx="5223510" cy="586740"/>
          </a:xfrm>
          <a:custGeom>
            <a:avLst/>
            <a:gdLst>
              <a:gd name="connsiteX0" fmla="*/ 0 w 8226"/>
              <a:gd name="connsiteY0" fmla="*/ 0 h 924"/>
              <a:gd name="connsiteX1" fmla="*/ 8226 w 8226"/>
              <a:gd name="connsiteY1" fmla="*/ 52 h 924"/>
              <a:gd name="connsiteX2" fmla="*/ 6858 w 8226"/>
              <a:gd name="connsiteY2" fmla="*/ 924 h 924"/>
              <a:gd name="connsiteX3" fmla="*/ 1290 w 8226"/>
              <a:gd name="connsiteY3" fmla="*/ 876 h 924"/>
              <a:gd name="connsiteX4" fmla="*/ 0 w 8226"/>
              <a:gd name="connsiteY4" fmla="*/ 0 h 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26" h="924">
                <a:moveTo>
                  <a:pt x="0" y="0"/>
                </a:moveTo>
                <a:lnTo>
                  <a:pt x="8226" y="52"/>
                </a:lnTo>
                <a:cubicBezTo>
                  <a:pt x="7777" y="360"/>
                  <a:pt x="7514" y="708"/>
                  <a:pt x="6858" y="924"/>
                </a:cubicBezTo>
                <a:lnTo>
                  <a:pt x="1290" y="876"/>
                </a:lnTo>
                <a:cubicBezTo>
                  <a:pt x="810" y="636"/>
                  <a:pt x="402" y="340"/>
                  <a:pt x="0" y="0"/>
                </a:cubicBezTo>
                <a:close/>
              </a:path>
            </a:pathLst>
          </a:custGeom>
          <a:solidFill>
            <a:srgbClr val="42ACF6">
              <a:alpha val="60000"/>
            </a:srgb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5892165" y="4640580"/>
            <a:ext cx="1193165" cy="742315"/>
          </a:xfrm>
          <a:custGeom>
            <a:avLst/>
            <a:gdLst>
              <a:gd name="connsiteX0" fmla="*/ 14 w 1879"/>
              <a:gd name="connsiteY0" fmla="*/ 0 h 1169"/>
              <a:gd name="connsiteX1" fmla="*/ 1879 w 1879"/>
              <a:gd name="connsiteY1" fmla="*/ 0 h 1169"/>
              <a:gd name="connsiteX2" fmla="*/ 852 w 1879"/>
              <a:gd name="connsiteY2" fmla="*/ 581 h 1169"/>
              <a:gd name="connsiteX3" fmla="*/ 0 w 1879"/>
              <a:gd name="connsiteY3" fmla="*/ 1169 h 1169"/>
              <a:gd name="connsiteX4" fmla="*/ 14 w 1879"/>
              <a:gd name="connsiteY4" fmla="*/ 0 h 1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9" h="1169">
                <a:moveTo>
                  <a:pt x="14" y="0"/>
                </a:moveTo>
                <a:lnTo>
                  <a:pt x="1879" y="0"/>
                </a:lnTo>
                <a:cubicBezTo>
                  <a:pt x="1452" y="197"/>
                  <a:pt x="1194" y="387"/>
                  <a:pt x="852" y="581"/>
                </a:cubicBezTo>
                <a:lnTo>
                  <a:pt x="0" y="1169"/>
                </a:lnTo>
                <a:lnTo>
                  <a:pt x="14" y="0"/>
                </a:lnTo>
                <a:close/>
              </a:path>
            </a:pathLst>
          </a:custGeom>
          <a:solidFill>
            <a:srgbClr val="42ACF6">
              <a:alpha val="60000"/>
            </a:srgb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395620" y="5970660"/>
            <a:ext cx="211582" cy="830997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呼吸中心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65934" y="5663071"/>
            <a:ext cx="211582" cy="646331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肾内科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11830" y="5970660"/>
            <a:ext cx="211582" cy="1015663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心血管中心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855747" y="6264235"/>
            <a:ext cx="840215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消化中心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397602" y="5850346"/>
            <a:ext cx="211583" cy="830997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神经中心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898929" y="5458521"/>
            <a:ext cx="211582" cy="1015663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内分泌中心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286740" y="6264321"/>
            <a:ext cx="489377" cy="46166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全科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血液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147957" y="4647312"/>
            <a:ext cx="873636" cy="391178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医疗街</a:t>
            </a:r>
            <a:endParaRPr lang="zh-CN" altLang="en-US" dirty="0"/>
          </a:p>
        </p:txBody>
      </p:sp>
      <p:sp>
        <p:nvSpPr>
          <p:cNvPr id="47" name="文本框 46"/>
          <p:cNvSpPr txBox="1"/>
          <p:nvPr/>
        </p:nvSpPr>
        <p:spPr>
          <a:xfrm>
            <a:off x="2838950" y="5987376"/>
            <a:ext cx="820928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门诊上空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383524" y="3220719"/>
            <a:ext cx="569468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餐厅</a:t>
            </a:r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7379818" y="2263026"/>
            <a:ext cx="820928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血液透析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004034" y="5817234"/>
            <a:ext cx="820928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生殖中心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435267" y="2176665"/>
            <a:ext cx="820928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产科门诊</a:t>
            </a:r>
            <a:endParaRPr lang="zh-CN" altLang="en-US" dirty="0"/>
          </a:p>
        </p:txBody>
      </p:sp>
      <p:grpSp>
        <p:nvGrpSpPr>
          <p:cNvPr id="35" name="组合 34"/>
          <p:cNvGrpSpPr/>
          <p:nvPr/>
        </p:nvGrpSpPr>
        <p:grpSpPr>
          <a:xfrm>
            <a:off x="8553450" y="6257925"/>
            <a:ext cx="2976245" cy="523240"/>
            <a:chOff x="13470" y="9855"/>
            <a:chExt cx="4687" cy="824"/>
          </a:xfrm>
        </p:grpSpPr>
        <p:sp>
          <p:nvSpPr>
            <p:cNvPr id="45" name="文本框 44"/>
            <p:cNvSpPr txBox="1"/>
            <p:nvPr/>
          </p:nvSpPr>
          <p:spPr>
            <a:xfrm>
              <a:off x="14883" y="9855"/>
              <a:ext cx="3274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停缓建范围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3470" y="9930"/>
              <a:ext cx="1289" cy="620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5397500" y="3736340"/>
            <a:ext cx="5370195" cy="16319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10767695" y="3732530"/>
            <a:ext cx="1115060" cy="167640"/>
          </a:xfrm>
          <a:custGeom>
            <a:avLst/>
            <a:gdLst>
              <a:gd name="connsiteX0" fmla="*/ 0 w 1756"/>
              <a:gd name="connsiteY0" fmla="*/ 7 h 264"/>
              <a:gd name="connsiteX1" fmla="*/ 1756 w 1756"/>
              <a:gd name="connsiteY1" fmla="*/ 0 h 264"/>
              <a:gd name="connsiteX2" fmla="*/ 1705 w 1756"/>
              <a:gd name="connsiteY2" fmla="*/ 264 h 264"/>
              <a:gd name="connsiteX3" fmla="*/ 0 w 1756"/>
              <a:gd name="connsiteY3" fmla="*/ 264 h 264"/>
              <a:gd name="connsiteX4" fmla="*/ 0 w 1756"/>
              <a:gd name="connsiteY4" fmla="*/ 7 h 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6" h="264">
                <a:moveTo>
                  <a:pt x="0" y="7"/>
                </a:moveTo>
                <a:lnTo>
                  <a:pt x="1756" y="0"/>
                </a:lnTo>
                <a:lnTo>
                  <a:pt x="1705" y="264"/>
                </a:lnTo>
                <a:lnTo>
                  <a:pt x="0" y="264"/>
                </a:lnTo>
                <a:lnTo>
                  <a:pt x="0" y="7"/>
                </a:lnTo>
                <a:close/>
              </a:path>
            </a:pathLst>
          </a:cu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034530" y="3899535"/>
            <a:ext cx="91440" cy="53403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145145" y="3899535"/>
            <a:ext cx="91440" cy="53403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259570" y="3900170"/>
            <a:ext cx="91440" cy="53403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824845" y="3899535"/>
            <a:ext cx="91440" cy="54165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235950" y="3898265"/>
            <a:ext cx="116205" cy="11303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705850" y="3899535"/>
            <a:ext cx="140335" cy="11303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206355" y="4321175"/>
            <a:ext cx="140335" cy="11303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815330" y="4320540"/>
            <a:ext cx="140335" cy="11303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256530" y="4321175"/>
            <a:ext cx="193675" cy="11303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0708640" y="4321175"/>
            <a:ext cx="116205" cy="11303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971665" y="4433570"/>
            <a:ext cx="1303655" cy="20129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273415" y="4433570"/>
            <a:ext cx="1303655" cy="20129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9577070" y="4433570"/>
            <a:ext cx="1303655" cy="20701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3" name="任意多边形 52"/>
          <p:cNvSpPr/>
          <p:nvPr/>
        </p:nvSpPr>
        <p:spPr>
          <a:xfrm>
            <a:off x="10880090" y="4440555"/>
            <a:ext cx="862965" cy="207010"/>
          </a:xfrm>
          <a:custGeom>
            <a:avLst/>
            <a:gdLst>
              <a:gd name="connsiteX0" fmla="*/ 0 w 1359"/>
              <a:gd name="connsiteY0" fmla="*/ 0 h 326"/>
              <a:gd name="connsiteX1" fmla="*/ 1359 w 1359"/>
              <a:gd name="connsiteY1" fmla="*/ 0 h 326"/>
              <a:gd name="connsiteX2" fmla="*/ 1308 w 1359"/>
              <a:gd name="connsiteY2" fmla="*/ 315 h 326"/>
              <a:gd name="connsiteX3" fmla="*/ 0 w 1359"/>
              <a:gd name="connsiteY3" fmla="*/ 326 h 326"/>
              <a:gd name="connsiteX4" fmla="*/ 0 w 1359"/>
              <a:gd name="connsiteY4" fmla="*/ 0 h 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9" h="326">
                <a:moveTo>
                  <a:pt x="0" y="0"/>
                </a:moveTo>
                <a:lnTo>
                  <a:pt x="1359" y="0"/>
                </a:lnTo>
                <a:lnTo>
                  <a:pt x="1308" y="315"/>
                </a:lnTo>
                <a:lnTo>
                  <a:pt x="0" y="326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4" name="任意多边形 53"/>
          <p:cNvSpPr/>
          <p:nvPr/>
        </p:nvSpPr>
        <p:spPr>
          <a:xfrm>
            <a:off x="11632565" y="3893820"/>
            <a:ext cx="215265" cy="548640"/>
          </a:xfrm>
          <a:custGeom>
            <a:avLst/>
            <a:gdLst>
              <a:gd name="connsiteX0" fmla="*/ 0 w 339"/>
              <a:gd name="connsiteY0" fmla="*/ 864 h 864"/>
              <a:gd name="connsiteX1" fmla="*/ 168 w 339"/>
              <a:gd name="connsiteY1" fmla="*/ 10 h 864"/>
              <a:gd name="connsiteX2" fmla="*/ 339 w 339"/>
              <a:gd name="connsiteY2" fmla="*/ 0 h 864"/>
              <a:gd name="connsiteX3" fmla="*/ 171 w 339"/>
              <a:gd name="connsiteY3" fmla="*/ 864 h 864"/>
              <a:gd name="connsiteX4" fmla="*/ 0 w 339"/>
              <a:gd name="connsiteY4" fmla="*/ 864 h 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" h="864">
                <a:moveTo>
                  <a:pt x="0" y="864"/>
                </a:moveTo>
                <a:lnTo>
                  <a:pt x="168" y="10"/>
                </a:lnTo>
                <a:lnTo>
                  <a:pt x="339" y="0"/>
                </a:lnTo>
                <a:lnTo>
                  <a:pt x="171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256530" y="3893820"/>
            <a:ext cx="79375" cy="42672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472940" y="3893820"/>
            <a:ext cx="142875" cy="11811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778250" y="3894455"/>
            <a:ext cx="335915" cy="11811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698240" y="3898265"/>
            <a:ext cx="80645" cy="53594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806065" y="3893820"/>
            <a:ext cx="80645" cy="54165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470150" y="3893820"/>
            <a:ext cx="335915" cy="11811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964690" y="3896360"/>
            <a:ext cx="151130" cy="11811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1796415" y="4324350"/>
            <a:ext cx="151130" cy="11811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160145" y="3898265"/>
            <a:ext cx="88265" cy="53721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248410" y="4324350"/>
            <a:ext cx="195580" cy="11811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458970" y="2386965"/>
            <a:ext cx="274320" cy="22225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4291965" y="3162300"/>
            <a:ext cx="167640" cy="33528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3971925" y="3162300"/>
            <a:ext cx="319405" cy="57023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4291965" y="3497580"/>
            <a:ext cx="445770" cy="23558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264410" y="2386330"/>
            <a:ext cx="622300" cy="77660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solidFill>
              <a:srgbClr val="75D6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合图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86460"/>
            <a:ext cx="12192000" cy="5084445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1169035" y="2551430"/>
            <a:ext cx="692785" cy="117157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733290" y="1663065"/>
            <a:ext cx="664210" cy="207391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solidFill>
              <a:srgbClr val="75D6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236585" y="1663065"/>
            <a:ext cx="963930" cy="205994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11011535" y="1662430"/>
            <a:ext cx="1180465" cy="2060575"/>
          </a:xfrm>
          <a:custGeom>
            <a:avLst/>
            <a:gdLst>
              <a:gd name="connsiteX0" fmla="*/ 0 w 1859"/>
              <a:gd name="connsiteY0" fmla="*/ 0 h 3171"/>
              <a:gd name="connsiteX1" fmla="*/ 1859 w 1859"/>
              <a:gd name="connsiteY1" fmla="*/ 0 h 3171"/>
              <a:gd name="connsiteX2" fmla="*/ 1844 w 1859"/>
              <a:gd name="connsiteY2" fmla="*/ 705 h 3171"/>
              <a:gd name="connsiteX3" fmla="*/ 1377 w 1859"/>
              <a:gd name="connsiteY3" fmla="*/ 3158 h 3171"/>
              <a:gd name="connsiteX4" fmla="*/ 0 w 1859"/>
              <a:gd name="connsiteY4" fmla="*/ 3171 h 3171"/>
              <a:gd name="connsiteX5" fmla="*/ 0 w 1859"/>
              <a:gd name="connsiteY5" fmla="*/ 0 h 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9" h="3171">
                <a:moveTo>
                  <a:pt x="0" y="0"/>
                </a:moveTo>
                <a:lnTo>
                  <a:pt x="1859" y="0"/>
                </a:lnTo>
                <a:lnTo>
                  <a:pt x="1844" y="705"/>
                </a:lnTo>
                <a:lnTo>
                  <a:pt x="1377" y="3158"/>
                </a:lnTo>
                <a:lnTo>
                  <a:pt x="0" y="3171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0803" y="2148609"/>
            <a:ext cx="820928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办公室</a:t>
            </a:r>
            <a:endParaRPr lang="zh-CN" altLang="en-US" dirty="0"/>
          </a:p>
        </p:txBody>
      </p:sp>
      <p:sp>
        <p:nvSpPr>
          <p:cNvPr id="50" name="任意多边形 49"/>
          <p:cNvSpPr/>
          <p:nvPr/>
        </p:nvSpPr>
        <p:spPr>
          <a:xfrm>
            <a:off x="3776980" y="2205355"/>
            <a:ext cx="683260" cy="887095"/>
          </a:xfrm>
          <a:custGeom>
            <a:avLst/>
            <a:gdLst>
              <a:gd name="connsiteX0" fmla="*/ 0 w 1076"/>
              <a:gd name="connsiteY0" fmla="*/ 262 h 1397"/>
              <a:gd name="connsiteX1" fmla="*/ 347 w 1076"/>
              <a:gd name="connsiteY1" fmla="*/ 261 h 1397"/>
              <a:gd name="connsiteX2" fmla="*/ 347 w 1076"/>
              <a:gd name="connsiteY2" fmla="*/ 0 h 1397"/>
              <a:gd name="connsiteX3" fmla="*/ 920 w 1076"/>
              <a:gd name="connsiteY3" fmla="*/ 0 h 1397"/>
              <a:gd name="connsiteX4" fmla="*/ 917 w 1076"/>
              <a:gd name="connsiteY4" fmla="*/ 249 h 1397"/>
              <a:gd name="connsiteX5" fmla="*/ 1070 w 1076"/>
              <a:gd name="connsiteY5" fmla="*/ 249 h 1397"/>
              <a:gd name="connsiteX6" fmla="*/ 1076 w 1076"/>
              <a:gd name="connsiteY6" fmla="*/ 546 h 1397"/>
              <a:gd name="connsiteX7" fmla="*/ 998 w 1076"/>
              <a:gd name="connsiteY7" fmla="*/ 549 h 1397"/>
              <a:gd name="connsiteX8" fmla="*/ 993 w 1076"/>
              <a:gd name="connsiteY8" fmla="*/ 1335 h 1397"/>
              <a:gd name="connsiteX9" fmla="*/ 347 w 1076"/>
              <a:gd name="connsiteY9" fmla="*/ 1333 h 1397"/>
              <a:gd name="connsiteX10" fmla="*/ 353 w 1076"/>
              <a:gd name="connsiteY10" fmla="*/ 1392 h 1397"/>
              <a:gd name="connsiteX11" fmla="*/ 278 w 1076"/>
              <a:gd name="connsiteY11" fmla="*/ 1397 h 1397"/>
              <a:gd name="connsiteX12" fmla="*/ 275 w 1076"/>
              <a:gd name="connsiteY12" fmla="*/ 1335 h 1397"/>
              <a:gd name="connsiteX13" fmla="*/ 0 w 1076"/>
              <a:gd name="connsiteY13" fmla="*/ 1335 h 1397"/>
              <a:gd name="connsiteX14" fmla="*/ 0 w 1076"/>
              <a:gd name="connsiteY14" fmla="*/ 262 h 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76" h="1397">
                <a:moveTo>
                  <a:pt x="0" y="262"/>
                </a:moveTo>
                <a:lnTo>
                  <a:pt x="347" y="261"/>
                </a:lnTo>
                <a:lnTo>
                  <a:pt x="347" y="0"/>
                </a:lnTo>
                <a:lnTo>
                  <a:pt x="920" y="0"/>
                </a:lnTo>
                <a:lnTo>
                  <a:pt x="917" y="249"/>
                </a:lnTo>
                <a:lnTo>
                  <a:pt x="1070" y="249"/>
                </a:lnTo>
                <a:lnTo>
                  <a:pt x="1076" y="546"/>
                </a:lnTo>
                <a:lnTo>
                  <a:pt x="998" y="549"/>
                </a:lnTo>
                <a:lnTo>
                  <a:pt x="993" y="1335"/>
                </a:lnTo>
                <a:lnTo>
                  <a:pt x="347" y="1333"/>
                </a:lnTo>
                <a:lnTo>
                  <a:pt x="353" y="1392"/>
                </a:lnTo>
                <a:lnTo>
                  <a:pt x="278" y="1397"/>
                </a:lnTo>
                <a:lnTo>
                  <a:pt x="275" y="1335"/>
                </a:lnTo>
                <a:lnTo>
                  <a:pt x="0" y="1335"/>
                </a:lnTo>
                <a:lnTo>
                  <a:pt x="0" y="262"/>
                </a:lnTo>
                <a:close/>
              </a:path>
            </a:pathLst>
          </a:cu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1861820" y="2139315"/>
            <a:ext cx="345440" cy="1289685"/>
          </a:xfrm>
          <a:custGeom>
            <a:avLst/>
            <a:gdLst>
              <a:gd name="connsiteX0" fmla="*/ 0 w 544"/>
              <a:gd name="connsiteY0" fmla="*/ 3 h 2030"/>
              <a:gd name="connsiteX1" fmla="*/ 544 w 544"/>
              <a:gd name="connsiteY1" fmla="*/ 0 h 2030"/>
              <a:gd name="connsiteX2" fmla="*/ 511 w 544"/>
              <a:gd name="connsiteY2" fmla="*/ 2030 h 2030"/>
              <a:gd name="connsiteX3" fmla="*/ 0 w 544"/>
              <a:gd name="connsiteY3" fmla="*/ 2030 h 2030"/>
              <a:gd name="connsiteX4" fmla="*/ 0 w 544"/>
              <a:gd name="connsiteY4" fmla="*/ 3 h 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" h="2030">
                <a:moveTo>
                  <a:pt x="0" y="3"/>
                </a:moveTo>
                <a:lnTo>
                  <a:pt x="544" y="0"/>
                </a:lnTo>
                <a:lnTo>
                  <a:pt x="511" y="2030"/>
                </a:lnTo>
                <a:lnTo>
                  <a:pt x="0" y="2030"/>
                </a:lnTo>
                <a:lnTo>
                  <a:pt x="0" y="3"/>
                </a:lnTo>
                <a:close/>
              </a:path>
            </a:pathLst>
          </a:cu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632710" y="2447925"/>
            <a:ext cx="876300" cy="65087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2186305" y="2212975"/>
            <a:ext cx="453390" cy="1049020"/>
          </a:xfrm>
          <a:custGeom>
            <a:avLst/>
            <a:gdLst>
              <a:gd name="connsiteX0" fmla="*/ 42 w 714"/>
              <a:gd name="connsiteY0" fmla="*/ 225 h 1652"/>
              <a:gd name="connsiteX1" fmla="*/ 147 w 714"/>
              <a:gd name="connsiteY1" fmla="*/ 225 h 1652"/>
              <a:gd name="connsiteX2" fmla="*/ 147 w 714"/>
              <a:gd name="connsiteY2" fmla="*/ 3 h 1652"/>
              <a:gd name="connsiteX3" fmla="*/ 714 w 714"/>
              <a:gd name="connsiteY3" fmla="*/ 0 h 1652"/>
              <a:gd name="connsiteX4" fmla="*/ 704 w 714"/>
              <a:gd name="connsiteY4" fmla="*/ 1652 h 1652"/>
              <a:gd name="connsiteX5" fmla="*/ 0 w 714"/>
              <a:gd name="connsiteY5" fmla="*/ 1647 h 1652"/>
              <a:gd name="connsiteX6" fmla="*/ 0 w 714"/>
              <a:gd name="connsiteY6" fmla="*/ 954 h 1652"/>
              <a:gd name="connsiteX7" fmla="*/ 30 w 714"/>
              <a:gd name="connsiteY7" fmla="*/ 945 h 1652"/>
              <a:gd name="connsiteX8" fmla="*/ 42 w 714"/>
              <a:gd name="connsiteY8" fmla="*/ 225 h 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4" h="1652">
                <a:moveTo>
                  <a:pt x="42" y="225"/>
                </a:moveTo>
                <a:lnTo>
                  <a:pt x="147" y="225"/>
                </a:lnTo>
                <a:lnTo>
                  <a:pt x="147" y="3"/>
                </a:lnTo>
                <a:lnTo>
                  <a:pt x="714" y="0"/>
                </a:lnTo>
                <a:lnTo>
                  <a:pt x="704" y="1652"/>
                </a:lnTo>
                <a:lnTo>
                  <a:pt x="0" y="1647"/>
                </a:lnTo>
                <a:lnTo>
                  <a:pt x="0" y="954"/>
                </a:lnTo>
                <a:lnTo>
                  <a:pt x="30" y="945"/>
                </a:lnTo>
                <a:lnTo>
                  <a:pt x="42" y="225"/>
                </a:lnTo>
                <a:close/>
              </a:path>
            </a:pathLst>
          </a:cu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4369435" y="2139315"/>
            <a:ext cx="354330" cy="21780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861820" y="3428365"/>
            <a:ext cx="2197735" cy="29464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158875" y="3723005"/>
            <a:ext cx="4238625" cy="16002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266815" y="4571365"/>
            <a:ext cx="234950" cy="24066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63880" y="4571365"/>
            <a:ext cx="175895" cy="24066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158240" y="3882390"/>
            <a:ext cx="95250" cy="55181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8235950" y="4599305"/>
            <a:ext cx="3458845" cy="1177290"/>
          </a:xfrm>
          <a:custGeom>
            <a:avLst/>
            <a:gdLst>
              <a:gd name="connsiteX0" fmla="*/ 0 w 5447"/>
              <a:gd name="connsiteY0" fmla="*/ 14 h 1853"/>
              <a:gd name="connsiteX1" fmla="*/ 5447 w 5447"/>
              <a:gd name="connsiteY1" fmla="*/ 0 h 1853"/>
              <a:gd name="connsiteX2" fmla="*/ 3342 w 5447"/>
              <a:gd name="connsiteY2" fmla="*/ 1846 h 1853"/>
              <a:gd name="connsiteX3" fmla="*/ 1102 w 5447"/>
              <a:gd name="connsiteY3" fmla="*/ 726 h 1853"/>
              <a:gd name="connsiteX4" fmla="*/ 0 w 5447"/>
              <a:gd name="connsiteY4" fmla="*/ 14 h 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7" h="1854">
                <a:moveTo>
                  <a:pt x="0" y="14"/>
                </a:moveTo>
                <a:lnTo>
                  <a:pt x="5447" y="0"/>
                </a:lnTo>
                <a:cubicBezTo>
                  <a:pt x="5340" y="304"/>
                  <a:pt x="4910" y="1734"/>
                  <a:pt x="3342" y="1846"/>
                </a:cubicBezTo>
                <a:cubicBezTo>
                  <a:pt x="2958" y="1886"/>
                  <a:pt x="1958" y="1814"/>
                  <a:pt x="1102" y="726"/>
                </a:cubicBezTo>
                <a:cubicBezTo>
                  <a:pt x="846" y="278"/>
                  <a:pt x="374" y="182"/>
                  <a:pt x="0" y="14"/>
                </a:cubicBezTo>
                <a:close/>
              </a:path>
            </a:pathLst>
          </a:cu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6" name="任意多边形: 形状 65"/>
          <p:cNvSpPr/>
          <p:nvPr/>
        </p:nvSpPr>
        <p:spPr>
          <a:xfrm>
            <a:off x="1831340" y="4591050"/>
            <a:ext cx="2895600" cy="1323975"/>
          </a:xfrm>
          <a:custGeom>
            <a:avLst/>
            <a:gdLst>
              <a:gd name="connsiteX0" fmla="*/ 1445 w 4560"/>
              <a:gd name="connsiteY0" fmla="*/ 0 h 2085"/>
              <a:gd name="connsiteX1" fmla="*/ 3100 w 4560"/>
              <a:gd name="connsiteY1" fmla="*/ 20 h 2085"/>
              <a:gd name="connsiteX2" fmla="*/ 3125 w 4560"/>
              <a:gd name="connsiteY2" fmla="*/ 1755 h 2085"/>
              <a:gd name="connsiteX3" fmla="*/ 4555 w 4560"/>
              <a:gd name="connsiteY3" fmla="*/ 1745 h 2085"/>
              <a:gd name="connsiteX4" fmla="*/ 4560 w 4560"/>
              <a:gd name="connsiteY4" fmla="*/ 2075 h 2085"/>
              <a:gd name="connsiteX5" fmla="*/ 0 w 4560"/>
              <a:gd name="connsiteY5" fmla="*/ 2085 h 2085"/>
              <a:gd name="connsiteX6" fmla="*/ 0 w 4560"/>
              <a:gd name="connsiteY6" fmla="*/ 1770 h 2085"/>
              <a:gd name="connsiteX7" fmla="*/ 1425 w 4560"/>
              <a:gd name="connsiteY7" fmla="*/ 1765 h 2085"/>
              <a:gd name="connsiteX8" fmla="*/ 1445 w 4560"/>
              <a:gd name="connsiteY8" fmla="*/ 0 h 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60" h="2085">
                <a:moveTo>
                  <a:pt x="1445" y="0"/>
                </a:moveTo>
                <a:lnTo>
                  <a:pt x="3100" y="20"/>
                </a:lnTo>
                <a:lnTo>
                  <a:pt x="3125" y="1755"/>
                </a:lnTo>
                <a:lnTo>
                  <a:pt x="4555" y="1745"/>
                </a:lnTo>
                <a:lnTo>
                  <a:pt x="4560" y="2075"/>
                </a:lnTo>
                <a:lnTo>
                  <a:pt x="0" y="2085"/>
                </a:lnTo>
                <a:lnTo>
                  <a:pt x="0" y="1770"/>
                </a:lnTo>
                <a:lnTo>
                  <a:pt x="1425" y="1765"/>
                </a:lnTo>
                <a:cubicBezTo>
                  <a:pt x="1430" y="1145"/>
                  <a:pt x="1425" y="1785"/>
                  <a:pt x="1445" y="0"/>
                </a:cubicBezTo>
                <a:close/>
              </a:path>
            </a:pathLst>
          </a:custGeom>
          <a:solidFill>
            <a:srgbClr val="42ACF6">
              <a:alpha val="60000"/>
            </a:srgbClr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803015" y="4606290"/>
            <a:ext cx="257175" cy="31686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498090" y="4593590"/>
            <a:ext cx="257175" cy="31686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491890" y="4434205"/>
            <a:ext cx="2251224" cy="1486851"/>
          </a:xfrm>
          <a:custGeom>
            <a:avLst/>
            <a:gdLst>
              <a:gd name="connsiteX0" fmla="*/ 390 w 3545"/>
              <a:gd name="connsiteY0" fmla="*/ 0 h 2341"/>
              <a:gd name="connsiteX1" fmla="*/ 3160 w 3545"/>
              <a:gd name="connsiteY1" fmla="*/ 0 h 2341"/>
              <a:gd name="connsiteX2" fmla="*/ 3151 w 3545"/>
              <a:gd name="connsiteY2" fmla="*/ 739 h 2341"/>
              <a:gd name="connsiteX3" fmla="*/ 3538 w 3545"/>
              <a:gd name="connsiteY3" fmla="*/ 739 h 2341"/>
              <a:gd name="connsiteX4" fmla="*/ 3545 w 3545"/>
              <a:gd name="connsiteY4" fmla="*/ 1992 h 2341"/>
              <a:gd name="connsiteX5" fmla="*/ 2125 w 3545"/>
              <a:gd name="connsiteY5" fmla="*/ 2012 h 2341"/>
              <a:gd name="connsiteX6" fmla="*/ 2118 w 3545"/>
              <a:gd name="connsiteY6" fmla="*/ 2339 h 2341"/>
              <a:gd name="connsiteX7" fmla="*/ 678 w 3545"/>
              <a:gd name="connsiteY7" fmla="*/ 1792 h 2341"/>
              <a:gd name="connsiteX8" fmla="*/ 18 w 3545"/>
              <a:gd name="connsiteY8" fmla="*/ 699 h 2341"/>
              <a:gd name="connsiteX9" fmla="*/ 405 w 3545"/>
              <a:gd name="connsiteY9" fmla="*/ 592 h 2341"/>
              <a:gd name="connsiteX10" fmla="*/ 390 w 3545"/>
              <a:gd name="connsiteY10" fmla="*/ 0 h 2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5" h="2341">
                <a:moveTo>
                  <a:pt x="390" y="0"/>
                </a:moveTo>
                <a:lnTo>
                  <a:pt x="3160" y="0"/>
                </a:lnTo>
                <a:lnTo>
                  <a:pt x="3151" y="739"/>
                </a:lnTo>
                <a:lnTo>
                  <a:pt x="3538" y="739"/>
                </a:lnTo>
                <a:lnTo>
                  <a:pt x="3545" y="1992"/>
                </a:lnTo>
                <a:lnTo>
                  <a:pt x="2125" y="2012"/>
                </a:lnTo>
                <a:lnTo>
                  <a:pt x="2118" y="2339"/>
                </a:lnTo>
                <a:cubicBezTo>
                  <a:pt x="1478" y="2372"/>
                  <a:pt x="1191" y="2072"/>
                  <a:pt x="678" y="1792"/>
                </a:cubicBezTo>
                <a:cubicBezTo>
                  <a:pt x="345" y="1472"/>
                  <a:pt x="11" y="1352"/>
                  <a:pt x="18" y="699"/>
                </a:cubicBezTo>
                <a:cubicBezTo>
                  <a:pt x="-96" y="510"/>
                  <a:pt x="360" y="662"/>
                  <a:pt x="405" y="592"/>
                </a:cubicBezTo>
                <a:lnTo>
                  <a:pt x="390" y="0"/>
                </a:lnTo>
                <a:close/>
              </a:path>
            </a:pathLst>
          </a:cu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484505" y="4431665"/>
            <a:ext cx="254635" cy="395605"/>
          </a:xfrm>
          <a:custGeom>
            <a:avLst/>
            <a:gdLst>
              <a:gd name="connsiteX0" fmla="*/ 0 w 409"/>
              <a:gd name="connsiteY0" fmla="*/ 4 h 599"/>
              <a:gd name="connsiteX1" fmla="*/ 289 w 409"/>
              <a:gd name="connsiteY1" fmla="*/ 0 h 599"/>
              <a:gd name="connsiteX2" fmla="*/ 409 w 409"/>
              <a:gd name="connsiteY2" fmla="*/ 3 h 599"/>
              <a:gd name="connsiteX3" fmla="*/ 404 w 409"/>
              <a:gd name="connsiteY3" fmla="*/ 198 h 599"/>
              <a:gd name="connsiteX4" fmla="*/ 124 w 409"/>
              <a:gd name="connsiteY4" fmla="*/ 203 h 599"/>
              <a:gd name="connsiteX5" fmla="*/ 125 w 409"/>
              <a:gd name="connsiteY5" fmla="*/ 599 h 599"/>
              <a:gd name="connsiteX6" fmla="*/ 0 w 409"/>
              <a:gd name="connsiteY6" fmla="*/ 599 h 599"/>
              <a:gd name="connsiteX7" fmla="*/ 0 w 409"/>
              <a:gd name="connsiteY7" fmla="*/ 4 h 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9" h="599">
                <a:moveTo>
                  <a:pt x="0" y="4"/>
                </a:moveTo>
                <a:lnTo>
                  <a:pt x="289" y="0"/>
                </a:lnTo>
                <a:lnTo>
                  <a:pt x="409" y="3"/>
                </a:lnTo>
                <a:lnTo>
                  <a:pt x="404" y="198"/>
                </a:lnTo>
                <a:lnTo>
                  <a:pt x="124" y="203"/>
                </a:lnTo>
                <a:lnTo>
                  <a:pt x="125" y="599"/>
                </a:lnTo>
                <a:lnTo>
                  <a:pt x="0" y="599"/>
                </a:lnTo>
                <a:lnTo>
                  <a:pt x="0" y="4"/>
                </a:lnTo>
                <a:close/>
              </a:path>
            </a:pathLst>
          </a:cu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2498090" y="4431665"/>
            <a:ext cx="4635500" cy="174625"/>
          </a:xfrm>
          <a:custGeom>
            <a:avLst/>
            <a:gdLst>
              <a:gd name="connsiteX0" fmla="*/ 0 w 7066"/>
              <a:gd name="connsiteY0" fmla="*/ 0 h 255"/>
              <a:gd name="connsiteX1" fmla="*/ 7060 w 7066"/>
              <a:gd name="connsiteY1" fmla="*/ 0 h 255"/>
              <a:gd name="connsiteX2" fmla="*/ 7066 w 7066"/>
              <a:gd name="connsiteY2" fmla="*/ 229 h 255"/>
              <a:gd name="connsiteX3" fmla="*/ 0 w 7066"/>
              <a:gd name="connsiteY3" fmla="*/ 255 h 255"/>
              <a:gd name="connsiteX4" fmla="*/ 0 w 7066"/>
              <a:gd name="connsiteY4" fmla="*/ 0 h 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6" h="255">
                <a:moveTo>
                  <a:pt x="0" y="0"/>
                </a:moveTo>
                <a:lnTo>
                  <a:pt x="7060" y="0"/>
                </a:lnTo>
                <a:lnTo>
                  <a:pt x="7066" y="229"/>
                </a:lnTo>
                <a:lnTo>
                  <a:pt x="0" y="255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3807460" y="4591050"/>
            <a:ext cx="2696845" cy="1318260"/>
          </a:xfrm>
          <a:custGeom>
            <a:avLst/>
            <a:gdLst>
              <a:gd name="connsiteX0" fmla="*/ 396 w 4247"/>
              <a:gd name="connsiteY0" fmla="*/ 0 h 2076"/>
              <a:gd name="connsiteX1" fmla="*/ 3857 w 4247"/>
              <a:gd name="connsiteY1" fmla="*/ 3 h 2076"/>
              <a:gd name="connsiteX2" fmla="*/ 3854 w 4247"/>
              <a:gd name="connsiteY2" fmla="*/ 363 h 2076"/>
              <a:gd name="connsiteX3" fmla="*/ 4239 w 4247"/>
              <a:gd name="connsiteY3" fmla="*/ 363 h 2076"/>
              <a:gd name="connsiteX4" fmla="*/ 4247 w 4247"/>
              <a:gd name="connsiteY4" fmla="*/ 498 h 2076"/>
              <a:gd name="connsiteX5" fmla="*/ 1474 w 4247"/>
              <a:gd name="connsiteY5" fmla="*/ 2076 h 2076"/>
              <a:gd name="connsiteX6" fmla="*/ 1451 w 4247"/>
              <a:gd name="connsiteY6" fmla="*/ 1720 h 2076"/>
              <a:gd name="connsiteX7" fmla="*/ 7 w 4247"/>
              <a:gd name="connsiteY7" fmla="*/ 1726 h 2076"/>
              <a:gd name="connsiteX8" fmla="*/ 0 w 4247"/>
              <a:gd name="connsiteY8" fmla="*/ 529 h 2076"/>
              <a:gd name="connsiteX9" fmla="*/ 413 w 4247"/>
              <a:gd name="connsiteY9" fmla="*/ 510 h 2076"/>
              <a:gd name="connsiteX10" fmla="*/ 396 w 4247"/>
              <a:gd name="connsiteY10" fmla="*/ 0 h 2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47" h="2076">
                <a:moveTo>
                  <a:pt x="396" y="0"/>
                </a:moveTo>
                <a:lnTo>
                  <a:pt x="3857" y="3"/>
                </a:lnTo>
                <a:lnTo>
                  <a:pt x="3854" y="363"/>
                </a:lnTo>
                <a:lnTo>
                  <a:pt x="4239" y="363"/>
                </a:lnTo>
                <a:lnTo>
                  <a:pt x="4247" y="498"/>
                </a:lnTo>
                <a:cubicBezTo>
                  <a:pt x="2245" y="1920"/>
                  <a:pt x="2351" y="2052"/>
                  <a:pt x="1474" y="2076"/>
                </a:cubicBezTo>
                <a:lnTo>
                  <a:pt x="1451" y="1720"/>
                </a:lnTo>
                <a:lnTo>
                  <a:pt x="7" y="1726"/>
                </a:lnTo>
                <a:lnTo>
                  <a:pt x="0" y="529"/>
                </a:lnTo>
                <a:lnTo>
                  <a:pt x="413" y="510"/>
                </a:lnTo>
                <a:lnTo>
                  <a:pt x="396" y="0"/>
                </a:lnTo>
                <a:close/>
              </a:path>
            </a:pathLst>
          </a:cu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6505575" y="4582160"/>
            <a:ext cx="628015" cy="323215"/>
          </a:xfrm>
          <a:custGeom>
            <a:avLst/>
            <a:gdLst>
              <a:gd name="connsiteX0" fmla="*/ 3 w 989"/>
              <a:gd name="connsiteY0" fmla="*/ 7 h 509"/>
              <a:gd name="connsiteX1" fmla="*/ 989 w 989"/>
              <a:gd name="connsiteY1" fmla="*/ 0 h 509"/>
              <a:gd name="connsiteX2" fmla="*/ 697 w 989"/>
              <a:gd name="connsiteY2" fmla="*/ 107 h 509"/>
              <a:gd name="connsiteX3" fmla="*/ 0 w 989"/>
              <a:gd name="connsiteY3" fmla="*/ 509 h 509"/>
              <a:gd name="connsiteX4" fmla="*/ 3 w 989"/>
              <a:gd name="connsiteY4" fmla="*/ 7 h 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9" h="509">
                <a:moveTo>
                  <a:pt x="3" y="7"/>
                </a:moveTo>
                <a:lnTo>
                  <a:pt x="989" y="0"/>
                </a:lnTo>
                <a:lnTo>
                  <a:pt x="697" y="107"/>
                </a:lnTo>
                <a:cubicBezTo>
                  <a:pt x="412" y="207"/>
                  <a:pt x="234" y="372"/>
                  <a:pt x="0" y="509"/>
                </a:cubicBezTo>
                <a:lnTo>
                  <a:pt x="3" y="7"/>
                </a:lnTo>
                <a:close/>
              </a:path>
            </a:pathLst>
          </a:cu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397754" y="1933235"/>
            <a:ext cx="820928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内镜中心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676148" y="1464685"/>
            <a:ext cx="820928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手术室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765021" y="1834940"/>
            <a:ext cx="541020" cy="24511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间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2778798" y="1478228"/>
            <a:ext cx="820928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手术室</a:t>
            </a:r>
            <a:endParaRPr lang="zh-CN" altLang="en-US" dirty="0"/>
          </a:p>
        </p:txBody>
      </p:sp>
      <p:sp>
        <p:nvSpPr>
          <p:cNvPr id="58" name="文本框 57"/>
          <p:cNvSpPr txBox="1"/>
          <p:nvPr/>
        </p:nvSpPr>
        <p:spPr>
          <a:xfrm>
            <a:off x="2968447" y="1827911"/>
            <a:ext cx="541020" cy="245110"/>
          </a:xfrm>
          <a:prstGeom prst="rect">
            <a:avLst/>
          </a:prstGeom>
          <a:noFill/>
          <a:ln w="28575">
            <a:solidFill>
              <a:srgbClr val="42ACF6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间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253314" y="5844799"/>
            <a:ext cx="250190" cy="830997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耳鼻喉科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26334" y="5571669"/>
            <a:ext cx="289560" cy="646331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中医科</a:t>
            </a:r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1813591" y="6071750"/>
            <a:ext cx="655320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口腔科</a:t>
            </a:r>
            <a:endParaRPr lang="zh-CN" altLang="en-US" dirty="0"/>
          </a:p>
        </p:txBody>
      </p:sp>
      <p:sp>
        <p:nvSpPr>
          <p:cNvPr id="48" name="文本框 47"/>
          <p:cNvSpPr txBox="1"/>
          <p:nvPr/>
        </p:nvSpPr>
        <p:spPr>
          <a:xfrm>
            <a:off x="2778956" y="6071681"/>
            <a:ext cx="820928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门诊上空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230132" y="6030588"/>
            <a:ext cx="250190" cy="646331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护理科</a:t>
            </a:r>
            <a:endParaRPr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>
            <a:off x="4735963" y="6030311"/>
            <a:ext cx="250190" cy="461665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眼科</a:t>
            </a:r>
            <a:endParaRPr lang="zh-CN" altLang="en-US" dirty="0"/>
          </a:p>
        </p:txBody>
      </p:sp>
      <p:sp>
        <p:nvSpPr>
          <p:cNvPr id="34" name="文本框 33"/>
          <p:cNvSpPr txBox="1"/>
          <p:nvPr/>
        </p:nvSpPr>
        <p:spPr>
          <a:xfrm>
            <a:off x="5418138" y="5902936"/>
            <a:ext cx="250190" cy="646331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营养科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5941695" y="5577212"/>
            <a:ext cx="221488" cy="645160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dirty="0">
                <a:sym typeface="+mn-ea"/>
              </a:rPr>
              <a:t>皮肤科</a:t>
            </a:r>
            <a:endParaRPr lang="zh-CN" altLang="en-US" dirty="0">
              <a:sym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195727" y="4688236"/>
            <a:ext cx="873636" cy="275590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dirty="0">
                <a:sym typeface="+mn-ea"/>
              </a:rPr>
              <a:t>医疗街</a:t>
            </a:r>
            <a:endParaRPr lang="zh-CN" altLang="en-US" dirty="0"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954504" y="5844539"/>
            <a:ext cx="820928" cy="461665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生殖中心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实验室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369684" y="1925020"/>
            <a:ext cx="820928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PICU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418448" y="2255303"/>
            <a:ext cx="698633" cy="24622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0438129" y="1978304"/>
            <a:ext cx="503301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待定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128756" y="2925781"/>
            <a:ext cx="822959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科研用房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8553450" y="6257925"/>
            <a:ext cx="2976245" cy="523240"/>
            <a:chOff x="13470" y="9855"/>
            <a:chExt cx="4687" cy="824"/>
          </a:xfrm>
        </p:grpSpPr>
        <p:sp>
          <p:nvSpPr>
            <p:cNvPr id="43" name="文本框 42"/>
            <p:cNvSpPr txBox="1"/>
            <p:nvPr/>
          </p:nvSpPr>
          <p:spPr>
            <a:xfrm>
              <a:off x="14883" y="9855"/>
              <a:ext cx="3274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停缓建范围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3470" y="9930"/>
              <a:ext cx="1289" cy="620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169035" y="1662430"/>
            <a:ext cx="692785" cy="889000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743200" y="2212975"/>
            <a:ext cx="225425" cy="235585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185670" y="3263265"/>
            <a:ext cx="447040" cy="16891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2207260" y="2139315"/>
            <a:ext cx="1303655" cy="7874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2207260" y="2212975"/>
            <a:ext cx="76200" cy="13462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2639695" y="2212975"/>
            <a:ext cx="102870" cy="23558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2968625" y="2218055"/>
            <a:ext cx="540385" cy="23558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3510280" y="2372360"/>
            <a:ext cx="165735" cy="668020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462655" y="3116580"/>
            <a:ext cx="213360" cy="133985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578225" y="3040380"/>
            <a:ext cx="97790" cy="76200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639695" y="3098800"/>
            <a:ext cx="822325" cy="15430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2632710" y="3253105"/>
            <a:ext cx="1170305" cy="17589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60190" y="3484880"/>
            <a:ext cx="397510" cy="224155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4457700" y="3482975"/>
            <a:ext cx="267335" cy="24003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3462655" y="3041015"/>
            <a:ext cx="115570" cy="7620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4242435" y="3316605"/>
            <a:ext cx="215900" cy="166370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4243070" y="3041015"/>
            <a:ext cx="165100" cy="275590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4164330" y="3041015"/>
            <a:ext cx="78740" cy="326390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3999230" y="3041015"/>
            <a:ext cx="165100" cy="222250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4460240" y="2357120"/>
            <a:ext cx="263525" cy="24257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75" name="直接连接符 74"/>
          <p:cNvCxnSpPr/>
          <p:nvPr/>
        </p:nvCxnSpPr>
        <p:spPr>
          <a:xfrm flipH="1">
            <a:off x="4429760" y="2576830"/>
            <a:ext cx="1905" cy="726440"/>
          </a:xfrm>
          <a:prstGeom prst="line">
            <a:avLst/>
          </a:prstGeom>
          <a:ln w="50800" cap="sq">
            <a:solidFill>
              <a:srgbClr val="42ACF6">
                <a:alpha val="6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4059555" y="3372485"/>
            <a:ext cx="182880" cy="11239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3803650" y="3263265"/>
            <a:ext cx="256540" cy="16446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4060190" y="3263265"/>
            <a:ext cx="104775" cy="10922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3676015" y="3054985"/>
            <a:ext cx="322580" cy="20828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3676015" y="2372360"/>
            <a:ext cx="100330" cy="68326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3509010" y="2139315"/>
            <a:ext cx="489585" cy="233045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3990975" y="2141855"/>
            <a:ext cx="377825" cy="7620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3" name="矩形 82"/>
          <p:cNvSpPr/>
          <p:nvPr/>
        </p:nvSpPr>
        <p:spPr>
          <a:xfrm>
            <a:off x="2801620" y="3992245"/>
            <a:ext cx="76200" cy="44196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3692525" y="3992245"/>
            <a:ext cx="76200" cy="44196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252085" y="3882390"/>
            <a:ext cx="76200" cy="44323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5397500" y="3709035"/>
            <a:ext cx="953770" cy="17399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1254125" y="4303395"/>
            <a:ext cx="144145" cy="13144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1962785" y="3882390"/>
            <a:ext cx="106045" cy="10922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2509520" y="3882390"/>
            <a:ext cx="368300" cy="10922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3692525" y="3883025"/>
            <a:ext cx="367030" cy="10922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4512945" y="3883025"/>
            <a:ext cx="104140" cy="10922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1831340" y="4303395"/>
            <a:ext cx="106045" cy="12827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5252085" y="4325620"/>
            <a:ext cx="145415" cy="10668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5840095" y="4303395"/>
            <a:ext cx="101600" cy="12827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6351270" y="3723640"/>
            <a:ext cx="953770" cy="15938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6732270" y="3630295"/>
            <a:ext cx="286385" cy="9271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7018655" y="3883025"/>
            <a:ext cx="81915" cy="54864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7132955" y="4419600"/>
            <a:ext cx="2556510" cy="18669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7305040" y="3723640"/>
            <a:ext cx="1717040" cy="15938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8134350" y="3990975"/>
            <a:ext cx="81915" cy="44005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8133715" y="3883025"/>
            <a:ext cx="164465" cy="10985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8727440" y="3883025"/>
            <a:ext cx="109220" cy="10985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9022080" y="3723640"/>
            <a:ext cx="1717040" cy="15938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9246235" y="3882390"/>
            <a:ext cx="81915" cy="53721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5" name="任意多边形 104"/>
          <p:cNvSpPr/>
          <p:nvPr/>
        </p:nvSpPr>
        <p:spPr>
          <a:xfrm>
            <a:off x="9689465" y="4422775"/>
            <a:ext cx="2032000" cy="185420"/>
          </a:xfrm>
          <a:custGeom>
            <a:avLst/>
            <a:gdLst>
              <a:gd name="connsiteX0" fmla="*/ 0 w 3200"/>
              <a:gd name="connsiteY0" fmla="*/ 0 h 292"/>
              <a:gd name="connsiteX1" fmla="*/ 3200 w 3200"/>
              <a:gd name="connsiteY1" fmla="*/ 0 h 292"/>
              <a:gd name="connsiteX2" fmla="*/ 3140 w 3200"/>
              <a:gd name="connsiteY2" fmla="*/ 290 h 292"/>
              <a:gd name="connsiteX3" fmla="*/ 0 w 3200"/>
              <a:gd name="connsiteY3" fmla="*/ 292 h 292"/>
              <a:gd name="connsiteX4" fmla="*/ 0 w 3200"/>
              <a:gd name="connsiteY4" fmla="*/ 0 h 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0" h="292">
                <a:moveTo>
                  <a:pt x="0" y="0"/>
                </a:moveTo>
                <a:lnTo>
                  <a:pt x="3200" y="0"/>
                </a:lnTo>
                <a:lnTo>
                  <a:pt x="3140" y="290"/>
                </a:lnTo>
                <a:lnTo>
                  <a:pt x="0" y="292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10179050" y="4305300"/>
            <a:ext cx="102870" cy="11620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10801985" y="3882390"/>
            <a:ext cx="81915" cy="42418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10725785" y="4306570"/>
            <a:ext cx="158115" cy="11620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9" name="任意多边形 108"/>
          <p:cNvSpPr/>
          <p:nvPr/>
        </p:nvSpPr>
        <p:spPr>
          <a:xfrm>
            <a:off x="10739120" y="3717290"/>
            <a:ext cx="1125220" cy="165100"/>
          </a:xfrm>
          <a:custGeom>
            <a:avLst/>
            <a:gdLst>
              <a:gd name="connsiteX0" fmla="*/ 0 w 1772"/>
              <a:gd name="connsiteY0" fmla="*/ 9 h 260"/>
              <a:gd name="connsiteX1" fmla="*/ 1772 w 1772"/>
              <a:gd name="connsiteY1" fmla="*/ 0 h 260"/>
              <a:gd name="connsiteX2" fmla="*/ 1722 w 1772"/>
              <a:gd name="connsiteY2" fmla="*/ 260 h 260"/>
              <a:gd name="connsiteX3" fmla="*/ 0 w 1772"/>
              <a:gd name="connsiteY3" fmla="*/ 260 h 260"/>
              <a:gd name="connsiteX4" fmla="*/ 0 w 1772"/>
              <a:gd name="connsiteY4" fmla="*/ 9 h 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2" h="260">
                <a:moveTo>
                  <a:pt x="0" y="9"/>
                </a:moveTo>
                <a:lnTo>
                  <a:pt x="1772" y="0"/>
                </a:lnTo>
                <a:lnTo>
                  <a:pt x="1722" y="260"/>
                </a:lnTo>
                <a:lnTo>
                  <a:pt x="0" y="260"/>
                </a:lnTo>
                <a:lnTo>
                  <a:pt x="0" y="9"/>
                </a:lnTo>
                <a:close/>
              </a:path>
            </a:pathLst>
          </a:cu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10" name="任意多边形 109"/>
          <p:cNvSpPr/>
          <p:nvPr/>
        </p:nvSpPr>
        <p:spPr>
          <a:xfrm>
            <a:off x="11610975" y="3881755"/>
            <a:ext cx="207645" cy="544830"/>
          </a:xfrm>
          <a:custGeom>
            <a:avLst/>
            <a:gdLst>
              <a:gd name="connsiteX0" fmla="*/ 0 w 327"/>
              <a:gd name="connsiteY0" fmla="*/ 858 h 858"/>
              <a:gd name="connsiteX1" fmla="*/ 168 w 327"/>
              <a:gd name="connsiteY1" fmla="*/ 0 h 858"/>
              <a:gd name="connsiteX2" fmla="*/ 327 w 327"/>
              <a:gd name="connsiteY2" fmla="*/ 3 h 858"/>
              <a:gd name="connsiteX3" fmla="*/ 165 w 327"/>
              <a:gd name="connsiteY3" fmla="*/ 855 h 858"/>
              <a:gd name="connsiteX4" fmla="*/ 0 w 327"/>
              <a:gd name="connsiteY4" fmla="*/ 858 h 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" h="858">
                <a:moveTo>
                  <a:pt x="0" y="858"/>
                </a:moveTo>
                <a:lnTo>
                  <a:pt x="168" y="0"/>
                </a:lnTo>
                <a:lnTo>
                  <a:pt x="327" y="3"/>
                </a:lnTo>
                <a:lnTo>
                  <a:pt x="165" y="855"/>
                </a:lnTo>
                <a:lnTo>
                  <a:pt x="0" y="858"/>
                </a:lnTo>
                <a:close/>
              </a:path>
            </a:pathLst>
          </a:cu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8001635" y="59563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备注：所有楼梯均按照正常标准装修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4228595" y="2863534"/>
            <a:ext cx="3444674" cy="1186521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5228940" y="1687298"/>
            <a:ext cx="1615040" cy="356589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925028" y="2887322"/>
            <a:ext cx="3444674" cy="1186521"/>
          </a:xfrm>
          <a:prstGeom prst="rect">
            <a:avLst/>
          </a:prstGeom>
          <a:ln w="19050">
            <a:noFill/>
          </a:ln>
        </p:spPr>
      </p:pic>
      <p:sp>
        <p:nvSpPr>
          <p:cNvPr id="77" name="矩形 76"/>
          <p:cNvSpPr/>
          <p:nvPr/>
        </p:nvSpPr>
        <p:spPr>
          <a:xfrm>
            <a:off x="1764917" y="1537789"/>
            <a:ext cx="1615040" cy="3706616"/>
          </a:xfrm>
          <a:prstGeom prst="rect">
            <a:avLst/>
          </a:prstGeom>
          <a:solidFill>
            <a:schemeClr val="bg1">
              <a:alpha val="6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749941" y="145264"/>
            <a:ext cx="266446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住院楼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5F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及以上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94538" y="4925921"/>
            <a:ext cx="904660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病理科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9941" y="2733873"/>
            <a:ext cx="1243074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12F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物理工作室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94931" y="2251831"/>
            <a:ext cx="1111169" cy="46166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13~17F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肿瘤防治中心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668594" y="5511534"/>
            <a:ext cx="90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1#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551528" y="5476360"/>
            <a:ext cx="90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2#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621197" y="5439078"/>
            <a:ext cx="90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3#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88356" y="4608168"/>
            <a:ext cx="904660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设备层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88356" y="4284088"/>
            <a:ext cx="904660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7F </a:t>
            </a:r>
            <a:r>
              <a:rPr lang="zh-CN" altLang="en-US" dirty="0"/>
              <a:t>胸外科</a:t>
            </a:r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962034" y="3975248"/>
            <a:ext cx="1030981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8F </a:t>
            </a:r>
            <a:r>
              <a:rPr lang="zh-CN" altLang="en-US" dirty="0"/>
              <a:t>普通外科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962034" y="3669251"/>
            <a:ext cx="1030981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9F </a:t>
            </a:r>
            <a:r>
              <a:rPr lang="zh-CN" altLang="en-US" dirty="0"/>
              <a:t>肠胃外科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811029" y="3356383"/>
            <a:ext cx="1186522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10F </a:t>
            </a:r>
            <a:r>
              <a:rPr lang="zh-CN" altLang="en-US" dirty="0"/>
              <a:t>肝胆外科</a:t>
            </a:r>
            <a:endParaRPr lang="zh-CN" altLang="en-US" dirty="0"/>
          </a:p>
        </p:txBody>
      </p:sp>
      <p:sp>
        <p:nvSpPr>
          <p:cNvPr id="36" name="文本框 35"/>
          <p:cNvSpPr txBox="1"/>
          <p:nvPr/>
        </p:nvSpPr>
        <p:spPr>
          <a:xfrm>
            <a:off x="962034" y="3043732"/>
            <a:ext cx="1035517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11F </a:t>
            </a:r>
            <a:r>
              <a:rPr lang="zh-CN" altLang="en-US" dirty="0"/>
              <a:t>口腔科</a:t>
            </a:r>
            <a:endParaRPr lang="zh-CN" altLang="en-US" dirty="0"/>
          </a:p>
        </p:txBody>
      </p:sp>
      <p:sp>
        <p:nvSpPr>
          <p:cNvPr id="39" name="文本框 38"/>
          <p:cNvSpPr txBox="1"/>
          <p:nvPr/>
        </p:nvSpPr>
        <p:spPr>
          <a:xfrm>
            <a:off x="2117645" y="4308961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117645" y="4003969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53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117645" y="3702500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53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117645" y="3391097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35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117645" y="3060031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46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083420" y="2350845"/>
            <a:ext cx="974766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55*5=275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11029" y="1941972"/>
            <a:ext cx="1186522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18F </a:t>
            </a:r>
            <a:r>
              <a:rPr lang="zh-CN" altLang="en-US" dirty="0"/>
              <a:t>血液内科</a:t>
            </a:r>
            <a:endParaRPr lang="zh-CN" altLang="en-US" dirty="0"/>
          </a:p>
        </p:txBody>
      </p:sp>
      <p:sp>
        <p:nvSpPr>
          <p:cNvPr id="49" name="文本框 48"/>
          <p:cNvSpPr txBox="1"/>
          <p:nvPr/>
        </p:nvSpPr>
        <p:spPr>
          <a:xfrm>
            <a:off x="811029" y="1637849"/>
            <a:ext cx="1186522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19F </a:t>
            </a:r>
            <a:r>
              <a:rPr lang="zh-CN" altLang="en-US" dirty="0"/>
              <a:t>骨髓移植</a:t>
            </a:r>
            <a:endParaRPr lang="zh-CN" altLang="en-US" dirty="0"/>
          </a:p>
        </p:txBody>
      </p:sp>
      <p:sp>
        <p:nvSpPr>
          <p:cNvPr id="50" name="文本框 49"/>
          <p:cNvSpPr txBox="1"/>
          <p:nvPr/>
        </p:nvSpPr>
        <p:spPr>
          <a:xfrm>
            <a:off x="2117645" y="1988703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117645" y="1657637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432686" y="4902132"/>
            <a:ext cx="904660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5F ICU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426503" y="2710084"/>
            <a:ext cx="904660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12F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妇科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426504" y="4584379"/>
            <a:ext cx="904660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设备层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426504" y="4260299"/>
            <a:ext cx="904660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7F NICU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426503" y="3951459"/>
            <a:ext cx="904660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产房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300182" y="3645462"/>
            <a:ext cx="1030981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爱婴区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4233079" y="3332594"/>
            <a:ext cx="1102619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爱婴区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4055874" y="3019943"/>
            <a:ext cx="1279825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产科实验室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376545" y="4292792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58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376545" y="3987800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376545" y="3686331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376545" y="3374928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56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376545" y="3043862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46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4366629" y="2095794"/>
            <a:ext cx="963041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乳腺科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212717" y="1781704"/>
            <a:ext cx="1123021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泌尿外科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5376545" y="2105191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48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5376545" y="4908812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4426503" y="2402666"/>
            <a:ext cx="904660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13F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妇科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5376545" y="2728417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38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5376545" y="2414523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38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5376545" y="1797181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48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6575024" y="1781704"/>
            <a:ext cx="787615" cy="461665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19F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NCU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5981872" y="2374473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38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5986016" y="3344569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62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5986016" y="2875182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55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5976025" y="1891059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6566126" y="2266752"/>
            <a:ext cx="796513" cy="461665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18F 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神经外科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6565658" y="2751800"/>
            <a:ext cx="794130" cy="461665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17F 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脊柱骨科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6558272" y="3236848"/>
            <a:ext cx="804367" cy="461665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16F 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四肢骨科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5" name="图片 94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8389820" y="2740548"/>
            <a:ext cx="3444674" cy="1186521"/>
          </a:xfrm>
          <a:prstGeom prst="rect">
            <a:avLst/>
          </a:prstGeom>
        </p:spPr>
      </p:pic>
      <p:sp>
        <p:nvSpPr>
          <p:cNvPr id="96" name="矩形 95"/>
          <p:cNvSpPr/>
          <p:nvPr/>
        </p:nvSpPr>
        <p:spPr>
          <a:xfrm>
            <a:off x="9390165" y="1564312"/>
            <a:ext cx="1615040" cy="356589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7" name="文本框 96"/>
          <p:cNvSpPr txBox="1"/>
          <p:nvPr/>
        </p:nvSpPr>
        <p:spPr>
          <a:xfrm>
            <a:off x="8593911" y="4779146"/>
            <a:ext cx="904660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5F ICU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8312049" y="2587098"/>
            <a:ext cx="1186522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12F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肾内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风湿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8593911" y="4461393"/>
            <a:ext cx="904660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设备层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8593911" y="4137313"/>
            <a:ext cx="904660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儿内科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8273157" y="3828473"/>
            <a:ext cx="1225414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心内科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12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ccu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8467590" y="3522476"/>
            <a:ext cx="1030981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呼吸内科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8125678" y="3209608"/>
            <a:ext cx="1372893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内分泌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皮肤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8375550" y="2896957"/>
            <a:ext cx="1123021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消化内科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9537770" y="4169806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59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9537770" y="3864814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49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9537770" y="3251942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55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9537770" y="2920876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8535530" y="1972808"/>
            <a:ext cx="963041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康复科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8518494" y="1658718"/>
            <a:ext cx="980077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中医科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9537770" y="1982205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9537770" y="4785826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8375550" y="2279680"/>
            <a:ext cx="1123021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13F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神经内科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9537770" y="2605431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9537770" y="3550920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9537770" y="2291537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9537770" y="1674195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43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10736249" y="1658718"/>
            <a:ext cx="803939" cy="461665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19F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眼科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手术室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10152527" y="2254407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49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10157062" y="3209608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54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10152527" y="2752196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56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床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10152527" y="1779480"/>
            <a:ext cx="537237" cy="246221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间</a:t>
            </a: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10736250" y="2140335"/>
            <a:ext cx="803938" cy="461665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18F 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眼科病房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10731925" y="2628814"/>
            <a:ext cx="808263" cy="461665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17F 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介入科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10731925" y="3113862"/>
            <a:ext cx="808263" cy="461665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16F 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全科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450839" y="6257805"/>
            <a:ext cx="2078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停缓建范围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553664" y="6305847"/>
            <a:ext cx="818533" cy="393494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815672" y="1421768"/>
            <a:ext cx="543521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按普通病房设计施工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46225" y="4908550"/>
            <a:ext cx="446405" cy="29527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solidFill>
              <a:srgbClr val="75D6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1450120" y="5402726"/>
            <a:ext cx="1333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0071" y="169885"/>
            <a:ext cx="340199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行政办公楼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5F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及以上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446515" y="4158333"/>
            <a:ext cx="2417380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12F</a:t>
            </a:r>
            <a:r>
              <a:rPr lang="zh-CN" altLang="en-US" dirty="0"/>
              <a:t> 安保</a:t>
            </a:r>
            <a:r>
              <a:rPr lang="en-US" altLang="zh-CN" dirty="0"/>
              <a:t>/</a:t>
            </a:r>
            <a:r>
              <a:rPr lang="zh-CN" altLang="en-US" dirty="0"/>
              <a:t>医保</a:t>
            </a:r>
            <a:r>
              <a:rPr lang="en-US" altLang="zh-CN" dirty="0"/>
              <a:t>/</a:t>
            </a:r>
            <a:r>
              <a:rPr lang="zh-CN" altLang="en-US" dirty="0"/>
              <a:t>设备</a:t>
            </a:r>
            <a:r>
              <a:rPr lang="en-US" altLang="zh-CN" dirty="0"/>
              <a:t>/</a:t>
            </a:r>
            <a:r>
              <a:rPr lang="zh-CN" altLang="en-US" dirty="0"/>
              <a:t>基建</a:t>
            </a:r>
            <a:r>
              <a:rPr lang="en-US" altLang="zh-CN" dirty="0"/>
              <a:t>/</a:t>
            </a:r>
            <a:r>
              <a:rPr lang="zh-CN" altLang="en-US" dirty="0"/>
              <a:t>总务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4850140" y="4161365"/>
            <a:ext cx="1030980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7F</a:t>
            </a:r>
            <a:r>
              <a:rPr lang="en-US" altLang="zh-CN" dirty="0"/>
              <a:t> </a:t>
            </a:r>
            <a:r>
              <a:rPr lang="zh-CN" altLang="en-US" dirty="0"/>
              <a:t>网络中心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4655706" y="3753180"/>
            <a:ext cx="1225414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模拟训练室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850139" y="3393002"/>
            <a:ext cx="1030981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考试室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82747" y="3045687"/>
            <a:ext cx="898373" cy="275590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dirty="0">
                <a:sym typeface="+mn-ea"/>
              </a:rPr>
              <a:t>10F 宿舍</a:t>
            </a:r>
            <a:endParaRPr lang="zh-CN" altLang="en-US" dirty="0"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82747" y="2664793"/>
            <a:ext cx="898373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11F 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宿舍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446516" y="3404636"/>
            <a:ext cx="3324734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14F </a:t>
            </a:r>
            <a:r>
              <a:rPr lang="zh-CN" altLang="en-US"/>
              <a:t>人事</a:t>
            </a:r>
            <a:r>
              <a:rPr lang="en-US" altLang="zh-CN"/>
              <a:t>/</a:t>
            </a:r>
            <a:r>
              <a:rPr lang="zh-CN" altLang="en-US"/>
              <a:t>宣传</a:t>
            </a:r>
            <a:r>
              <a:rPr lang="en-US" altLang="zh-CN"/>
              <a:t>/</a:t>
            </a:r>
            <a:r>
              <a:rPr lang="zh-CN" altLang="en-US"/>
              <a:t>设计</a:t>
            </a:r>
            <a:r>
              <a:rPr lang="en-US" altLang="zh-CN"/>
              <a:t>/</a:t>
            </a:r>
            <a:r>
              <a:rPr lang="zh-CN" altLang="en-US"/>
              <a:t>纪检</a:t>
            </a:r>
            <a:r>
              <a:rPr lang="en-US" altLang="zh-CN" dirty="0"/>
              <a:t>/</a:t>
            </a:r>
            <a:r>
              <a:rPr lang="zh-CN" altLang="en-US" dirty="0"/>
              <a:t>芙委</a:t>
            </a:r>
            <a:r>
              <a:rPr lang="zh-CN" altLang="en-US"/>
              <a:t>团委工会</a:t>
            </a:r>
            <a:r>
              <a:rPr lang="en-US" altLang="zh-CN" dirty="0"/>
              <a:t>/</a:t>
            </a:r>
            <a:r>
              <a:rPr lang="zh-CN" altLang="en-US" dirty="0"/>
              <a:t>财务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8446515" y="3045688"/>
            <a:ext cx="2080856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15F </a:t>
            </a:r>
            <a:r>
              <a:rPr lang="zh-CN" altLang="en-US" dirty="0"/>
              <a:t>党委</a:t>
            </a:r>
            <a:r>
              <a:rPr lang="en-US" altLang="zh-CN" dirty="0"/>
              <a:t>/</a:t>
            </a:r>
            <a:r>
              <a:rPr lang="zh-CN" altLang="en-US" dirty="0"/>
              <a:t>医办</a:t>
            </a:r>
            <a:r>
              <a:rPr lang="en-US" altLang="zh-CN" dirty="0"/>
              <a:t>/</a:t>
            </a:r>
            <a:r>
              <a:rPr lang="zh-CN" altLang="en-US" dirty="0"/>
              <a:t>处长办公室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8446515" y="3773103"/>
            <a:ext cx="2356994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13F</a:t>
            </a:r>
            <a:r>
              <a:rPr lang="zh-CN" altLang="en-US" dirty="0"/>
              <a:t> 科教</a:t>
            </a:r>
            <a:r>
              <a:rPr lang="en-US" altLang="zh-CN" dirty="0"/>
              <a:t>/</a:t>
            </a:r>
            <a:r>
              <a:rPr lang="zh-CN" altLang="en-US" dirty="0"/>
              <a:t>护理</a:t>
            </a:r>
            <a:r>
              <a:rPr lang="en-US" altLang="zh-CN" dirty="0"/>
              <a:t>/</a:t>
            </a:r>
            <a:r>
              <a:rPr lang="zh-CN" altLang="en-US" dirty="0"/>
              <a:t>医务</a:t>
            </a:r>
            <a:r>
              <a:rPr lang="en-US" altLang="zh-CN" dirty="0"/>
              <a:t>/</a:t>
            </a:r>
            <a:r>
              <a:rPr lang="zh-CN" altLang="en-US" dirty="0"/>
              <a:t>院感</a:t>
            </a:r>
            <a:r>
              <a:rPr lang="en-US" altLang="zh-CN" dirty="0"/>
              <a:t>/</a:t>
            </a:r>
            <a:r>
              <a:rPr lang="zh-CN" altLang="en-US" dirty="0"/>
              <a:t>质管</a:t>
            </a:r>
            <a:endParaRPr lang="zh-CN" altLang="en-US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8596" y="1796265"/>
            <a:ext cx="2020380" cy="3436086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79691" y="1824918"/>
            <a:ext cx="2774479" cy="356589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9" name="文本框 128"/>
          <p:cNvSpPr txBox="1"/>
          <p:nvPr/>
        </p:nvSpPr>
        <p:spPr>
          <a:xfrm>
            <a:off x="2710404" y="4103459"/>
            <a:ext cx="882610" cy="338554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/>
              <a:t>报告厅</a:t>
            </a:r>
            <a:endParaRPr lang="zh-CN" altLang="en-US" sz="1600" dirty="0"/>
          </a:p>
        </p:txBody>
      </p:sp>
      <p:sp>
        <p:nvSpPr>
          <p:cNvPr id="20" name="任意多边形: 形状 19"/>
          <p:cNvSpPr/>
          <p:nvPr/>
        </p:nvSpPr>
        <p:spPr>
          <a:xfrm>
            <a:off x="914400" y="3456094"/>
            <a:ext cx="1869440" cy="1762759"/>
          </a:xfrm>
          <a:custGeom>
            <a:avLst/>
            <a:gdLst>
              <a:gd name="connsiteX0" fmla="*/ 20320 w 1869440"/>
              <a:gd name="connsiteY0" fmla="*/ 10160 h 1798320"/>
              <a:gd name="connsiteX1" fmla="*/ 1869440 w 1869440"/>
              <a:gd name="connsiteY1" fmla="*/ 0 h 1798320"/>
              <a:gd name="connsiteX2" fmla="*/ 1493520 w 1869440"/>
              <a:gd name="connsiteY2" fmla="*/ 1788160 h 1798320"/>
              <a:gd name="connsiteX3" fmla="*/ 0 w 1869440"/>
              <a:gd name="connsiteY3" fmla="*/ 1798320 h 1798320"/>
              <a:gd name="connsiteX4" fmla="*/ 20320 w 1869440"/>
              <a:gd name="connsiteY4" fmla="*/ 10160 h 1798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9440" h="1798320">
                <a:moveTo>
                  <a:pt x="20320" y="10160"/>
                </a:moveTo>
                <a:lnTo>
                  <a:pt x="1869440" y="0"/>
                </a:lnTo>
                <a:lnTo>
                  <a:pt x="1493520" y="1788160"/>
                </a:lnTo>
                <a:lnTo>
                  <a:pt x="0" y="1798320"/>
                </a:lnTo>
                <a:lnTo>
                  <a:pt x="20320" y="10160"/>
                </a:lnTo>
                <a:close/>
              </a:path>
            </a:pathLst>
          </a:custGeom>
          <a:solidFill>
            <a:srgbClr val="FF0000">
              <a:alpha val="40000"/>
            </a:srgbClr>
          </a:solidFill>
          <a:ln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953705" y="2369358"/>
            <a:ext cx="882610" cy="338554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/>
              <a:t>设备间</a:t>
            </a:r>
            <a:endParaRPr lang="zh-CN" altLang="en-US" sz="1600" dirty="0"/>
          </a:p>
        </p:txBody>
      </p:sp>
      <p:sp>
        <p:nvSpPr>
          <p:cNvPr id="23" name="矩形 22"/>
          <p:cNvSpPr/>
          <p:nvPr/>
        </p:nvSpPr>
        <p:spPr>
          <a:xfrm>
            <a:off x="888596" y="1846646"/>
            <a:ext cx="1956204" cy="151668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8307" y="2450454"/>
            <a:ext cx="2417380" cy="2127708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8446514" y="2664793"/>
            <a:ext cx="1130175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dirty="0"/>
              <a:t>16F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6487150" y="5402726"/>
            <a:ext cx="1689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七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十六层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450839" y="6257805"/>
            <a:ext cx="20787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停缓建范围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553664" y="6305847"/>
            <a:ext cx="818533" cy="393494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60796"/>
            <a:ext cx="12192000" cy="4536408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</p:pic>
      <p:sp>
        <p:nvSpPr>
          <p:cNvPr id="3" name="文本框 2"/>
          <p:cNvSpPr txBox="1"/>
          <p:nvPr/>
        </p:nvSpPr>
        <p:spPr>
          <a:xfrm>
            <a:off x="680071" y="169885"/>
            <a:ext cx="340199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地下一层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4" name="组合 123"/>
          <p:cNvGrpSpPr/>
          <p:nvPr/>
        </p:nvGrpSpPr>
        <p:grpSpPr>
          <a:xfrm>
            <a:off x="46990" y="5921375"/>
            <a:ext cx="2897505" cy="368300"/>
            <a:chOff x="13470" y="9930"/>
            <a:chExt cx="4563" cy="580"/>
          </a:xfrm>
        </p:grpSpPr>
        <p:sp>
          <p:nvSpPr>
            <p:cNvPr id="2" name="文本框 1"/>
            <p:cNvSpPr txBox="1"/>
            <p:nvPr/>
          </p:nvSpPr>
          <p:spPr>
            <a:xfrm>
              <a:off x="14759" y="9930"/>
              <a:ext cx="3274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使用范围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3470" y="9930"/>
              <a:ext cx="1289" cy="580"/>
            </a:xfrm>
            <a:prstGeom prst="rect">
              <a:avLst/>
            </a:prstGeom>
            <a:solidFill>
              <a:srgbClr val="0092E0"/>
            </a:solidFill>
            <a:ln>
              <a:solidFill>
                <a:srgbClr val="42ACF6"/>
              </a:solidFill>
            </a:ln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  <a:lvl1pPr algn="ctr">
                <a:defRPr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4809490" y="3759200"/>
            <a:ext cx="866775" cy="440055"/>
          </a:xfrm>
          <a:prstGeom prst="rect">
            <a:avLst/>
          </a:prstGeom>
          <a:solidFill>
            <a:schemeClr val="accent1">
              <a:alpha val="6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任意多边形: 形状 43"/>
          <p:cNvSpPr/>
          <p:nvPr/>
        </p:nvSpPr>
        <p:spPr>
          <a:xfrm>
            <a:off x="5185410" y="1851660"/>
            <a:ext cx="548640" cy="0"/>
          </a:xfrm>
          <a:custGeom>
            <a:avLst/>
            <a:gdLst>
              <a:gd name="connsiteX0" fmla="*/ 0 w 548640"/>
              <a:gd name="connsiteY0" fmla="*/ 0 h 0"/>
              <a:gd name="connsiteX1" fmla="*/ 548640 w 54864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48640">
                <a:moveTo>
                  <a:pt x="0" y="0"/>
                </a:moveTo>
                <a:lnTo>
                  <a:pt x="548640" y="0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/>
        </p:nvSpPr>
        <p:spPr>
          <a:xfrm>
            <a:off x="3893610" y="397030"/>
            <a:ext cx="1098865" cy="338554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冷冻机房</a:t>
            </a:r>
            <a:endParaRPr lang="zh-CN" altLang="en-US" dirty="0"/>
          </a:p>
        </p:txBody>
      </p:sp>
      <p:sp>
        <p:nvSpPr>
          <p:cNvPr id="62" name="文本框 61"/>
          <p:cNvSpPr txBox="1"/>
          <p:nvPr/>
        </p:nvSpPr>
        <p:spPr>
          <a:xfrm>
            <a:off x="3508647" y="5822393"/>
            <a:ext cx="1098864" cy="33718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dirty="0">
                <a:sym typeface="+mn-ea"/>
              </a:rPr>
              <a:t>地下大堂</a:t>
            </a:r>
            <a:endParaRPr lang="zh-CN" altLang="en-US" dirty="0">
              <a:sym typeface="+mn-ea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133095" y="5848245"/>
            <a:ext cx="543853" cy="58356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dirty="0">
                <a:sym typeface="+mn-ea"/>
              </a:rPr>
              <a:t>药库</a:t>
            </a:r>
            <a:endParaRPr lang="zh-CN" altLang="en-US" dirty="0">
              <a:sym typeface="+mn-ea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195999" y="658273"/>
            <a:ext cx="1020168" cy="338554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监控中心</a:t>
            </a:r>
            <a:endParaRPr lang="zh-CN" altLang="en-US" dirty="0"/>
          </a:p>
        </p:txBody>
      </p:sp>
      <p:cxnSp>
        <p:nvCxnSpPr>
          <p:cNvPr id="66" name="直接箭头连接符 65"/>
          <p:cNvCxnSpPr/>
          <p:nvPr/>
        </p:nvCxnSpPr>
        <p:spPr>
          <a:xfrm>
            <a:off x="1977085" y="1009755"/>
            <a:ext cx="26564" cy="169793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/>
          <p:cNvCxnSpPr/>
          <p:nvPr/>
        </p:nvCxnSpPr>
        <p:spPr>
          <a:xfrm>
            <a:off x="4082063" y="4332303"/>
            <a:ext cx="0" cy="158161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箭头连接符 76"/>
          <p:cNvCxnSpPr/>
          <p:nvPr/>
        </p:nvCxnSpPr>
        <p:spPr>
          <a:xfrm>
            <a:off x="5405021" y="4198808"/>
            <a:ext cx="0" cy="1715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文本框 79"/>
          <p:cNvSpPr txBox="1"/>
          <p:nvPr/>
        </p:nvSpPr>
        <p:spPr>
          <a:xfrm>
            <a:off x="10634839" y="1101229"/>
            <a:ext cx="1445401" cy="33718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消防水泵房</a:t>
            </a:r>
            <a:endParaRPr lang="zh-CN" altLang="en-US" dirty="0"/>
          </a:p>
        </p:txBody>
      </p:sp>
      <p:sp>
        <p:nvSpPr>
          <p:cNvPr id="8" name="任意多边形: 形状 7"/>
          <p:cNvSpPr/>
          <p:nvPr/>
        </p:nvSpPr>
        <p:spPr>
          <a:xfrm>
            <a:off x="53266" y="1491449"/>
            <a:ext cx="870012" cy="2104007"/>
          </a:xfrm>
          <a:custGeom>
            <a:avLst/>
            <a:gdLst>
              <a:gd name="connsiteX0" fmla="*/ 497150 w 870012"/>
              <a:gd name="connsiteY0" fmla="*/ 8877 h 2104007"/>
              <a:gd name="connsiteX1" fmla="*/ 781235 w 870012"/>
              <a:gd name="connsiteY1" fmla="*/ 0 h 2104007"/>
              <a:gd name="connsiteX2" fmla="*/ 870012 w 870012"/>
              <a:gd name="connsiteY2" fmla="*/ 2086252 h 2104007"/>
              <a:gd name="connsiteX3" fmla="*/ 53266 w 870012"/>
              <a:gd name="connsiteY3" fmla="*/ 2104007 h 2104007"/>
              <a:gd name="connsiteX4" fmla="*/ 0 w 870012"/>
              <a:gd name="connsiteY4" fmla="*/ 1944209 h 2104007"/>
              <a:gd name="connsiteX5" fmla="*/ 497150 w 870012"/>
              <a:gd name="connsiteY5" fmla="*/ 8877 h 2104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0012" h="2104007">
                <a:moveTo>
                  <a:pt x="497150" y="8877"/>
                </a:moveTo>
                <a:lnTo>
                  <a:pt x="781235" y="0"/>
                </a:lnTo>
                <a:lnTo>
                  <a:pt x="870012" y="2086252"/>
                </a:lnTo>
                <a:lnTo>
                  <a:pt x="53266" y="2104007"/>
                </a:lnTo>
                <a:lnTo>
                  <a:pt x="0" y="1944209"/>
                </a:lnTo>
                <a:lnTo>
                  <a:pt x="497150" y="8877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383915" y="3841750"/>
            <a:ext cx="1311910" cy="753110"/>
          </a:xfrm>
          <a:prstGeom prst="rect">
            <a:avLst/>
          </a:prstGeom>
          <a:solidFill>
            <a:schemeClr val="accent1">
              <a:alpha val="6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154170" y="2044065"/>
            <a:ext cx="517525" cy="50736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871817" y="2132952"/>
            <a:ext cx="237100" cy="1103983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916420" y="4414520"/>
            <a:ext cx="5276215" cy="24434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监控中心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、药房、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1#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楼东侧电梯厅、门诊扶梯大堂、太平间按照建筑做法施工；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、楼梯精装至负二，走道刮白砼地面安装线槽灯；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、空压机房、冷冻机房、柴发机房、生活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消防水泵房墙顶吸音板，地面贴砖；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UPS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机房、通讯机房吊顶、刮白、静电地板；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、备用机房、管井墙顶刮白，地面细石砼，安装吸顶灯；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、车库墙顶刮白、地面砼磨光，线槽灯安装完成；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、人防门安装完成，墙顶刮白，地面砼磨光；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、未标注区域为缓建区域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108835" y="3092450"/>
            <a:ext cx="173990" cy="14478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3599815" y="1586230"/>
            <a:ext cx="542290" cy="31178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257550" y="41275"/>
            <a:ext cx="1242695" cy="33718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生活水泵房</a:t>
            </a:r>
            <a:endParaRPr lang="zh-CN" altLang="en-US" dirty="0"/>
          </a:p>
        </p:txBody>
      </p:sp>
      <p:cxnSp>
        <p:nvCxnSpPr>
          <p:cNvPr id="29" name="直接箭头连接符 28"/>
          <p:cNvCxnSpPr/>
          <p:nvPr/>
        </p:nvCxnSpPr>
        <p:spPr>
          <a:xfrm>
            <a:off x="3806772" y="310175"/>
            <a:ext cx="0" cy="14246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11751945" y="2025015"/>
            <a:ext cx="309245" cy="31178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4171950" y="1734820"/>
            <a:ext cx="371475" cy="16319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4809490" y="763905"/>
            <a:ext cx="1242695" cy="33718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生活水泵房</a:t>
            </a:r>
            <a:endParaRPr lang="zh-CN" altLang="en-US" dirty="0"/>
          </a:p>
        </p:txBody>
      </p:sp>
      <p:cxnSp>
        <p:nvCxnSpPr>
          <p:cNvPr id="33" name="直接箭头连接符 32"/>
          <p:cNvCxnSpPr>
            <a:stCxn id="32" idx="2"/>
            <a:endCxn id="31" idx="0"/>
          </p:cNvCxnSpPr>
          <p:nvPr/>
        </p:nvCxnSpPr>
        <p:spPr>
          <a:xfrm flipH="1">
            <a:off x="4357952" y="1101385"/>
            <a:ext cx="1073150" cy="63373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4779010" y="1586865"/>
            <a:ext cx="328930" cy="31178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8829675" y="2877820"/>
            <a:ext cx="172085" cy="35941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9" name="直接箭头连接符 38"/>
          <p:cNvCxnSpPr/>
          <p:nvPr/>
        </p:nvCxnSpPr>
        <p:spPr>
          <a:xfrm>
            <a:off x="2607892" y="1296330"/>
            <a:ext cx="11430" cy="43878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2318385" y="1009650"/>
            <a:ext cx="1242695" cy="33718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柴发机房</a:t>
            </a:r>
            <a:endParaRPr lang="zh-CN" altLang="en-US" dirty="0"/>
          </a:p>
        </p:txBody>
      </p:sp>
      <p:sp>
        <p:nvSpPr>
          <p:cNvPr id="41" name="文本框 40"/>
          <p:cNvSpPr txBox="1"/>
          <p:nvPr/>
        </p:nvSpPr>
        <p:spPr>
          <a:xfrm>
            <a:off x="6163310" y="854075"/>
            <a:ext cx="1242695" cy="33718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柴发机房</a:t>
            </a:r>
            <a:endParaRPr lang="zh-CN" altLang="en-US" dirty="0"/>
          </a:p>
        </p:txBody>
      </p:sp>
      <p:cxnSp>
        <p:nvCxnSpPr>
          <p:cNvPr id="45" name="直接箭头连接符 44"/>
          <p:cNvCxnSpPr>
            <a:stCxn id="41" idx="2"/>
            <a:endCxn id="35" idx="3"/>
          </p:cNvCxnSpPr>
          <p:nvPr/>
        </p:nvCxnSpPr>
        <p:spPr>
          <a:xfrm flipH="1">
            <a:off x="5107887" y="1191555"/>
            <a:ext cx="1677035" cy="5518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>
            <a:stCxn id="41" idx="2"/>
            <a:endCxn id="38" idx="0"/>
          </p:cNvCxnSpPr>
          <p:nvPr/>
        </p:nvCxnSpPr>
        <p:spPr>
          <a:xfrm>
            <a:off x="6784922" y="1191555"/>
            <a:ext cx="2131060" cy="168656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3084195" y="3024505"/>
            <a:ext cx="173355" cy="13144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7922260" y="763905"/>
            <a:ext cx="1242695" cy="33718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ups</a:t>
            </a:r>
            <a:r>
              <a:rPr lang="zh-CN" altLang="en-US" dirty="0"/>
              <a:t>机房</a:t>
            </a:r>
            <a:endParaRPr lang="zh-CN" altLang="en-US" dirty="0"/>
          </a:p>
        </p:txBody>
      </p:sp>
      <p:cxnSp>
        <p:nvCxnSpPr>
          <p:cNvPr id="19" name="直接箭头连接符 18"/>
          <p:cNvCxnSpPr>
            <a:stCxn id="16" idx="2"/>
            <a:endCxn id="5" idx="3"/>
          </p:cNvCxnSpPr>
          <p:nvPr/>
        </p:nvCxnSpPr>
        <p:spPr>
          <a:xfrm flipH="1">
            <a:off x="3257497" y="1101385"/>
            <a:ext cx="5286375" cy="19894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9060180" y="2551430"/>
            <a:ext cx="287655" cy="12700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2" name="直接箭头连接符 21"/>
          <p:cNvCxnSpPr>
            <a:stCxn id="16" idx="2"/>
            <a:endCxn id="20" idx="0"/>
          </p:cNvCxnSpPr>
          <p:nvPr/>
        </p:nvCxnSpPr>
        <p:spPr>
          <a:xfrm>
            <a:off x="8543872" y="1101385"/>
            <a:ext cx="660400" cy="14503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1398823" y="2120486"/>
            <a:ext cx="138513" cy="151227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396795" y="2773191"/>
            <a:ext cx="138513" cy="151227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2318385" y="1539875"/>
            <a:ext cx="542290" cy="31178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56" name="直接连接符 55"/>
          <p:cNvCxnSpPr/>
          <p:nvPr/>
        </p:nvCxnSpPr>
        <p:spPr>
          <a:xfrm flipH="1">
            <a:off x="1568450" y="1811020"/>
            <a:ext cx="635" cy="127889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1568450" y="2072640"/>
            <a:ext cx="1226820" cy="762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H="1" flipV="1">
            <a:off x="2794000" y="1939290"/>
            <a:ext cx="1270" cy="14097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2794000" y="1939290"/>
            <a:ext cx="2385695" cy="14605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1822450" y="2080260"/>
            <a:ext cx="1270" cy="117729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flipV="1">
            <a:off x="2639060" y="2091690"/>
            <a:ext cx="3810" cy="71628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2308225" y="2836545"/>
            <a:ext cx="338455" cy="1905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2646680" y="2170430"/>
            <a:ext cx="743585" cy="127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H="1" flipV="1">
            <a:off x="3183890" y="2106295"/>
            <a:ext cx="635" cy="9398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2307590" y="2892425"/>
            <a:ext cx="3810" cy="38481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>
            <a:off x="1857375" y="3257550"/>
            <a:ext cx="465455" cy="635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3" name="直接箭头连接符 72"/>
          <p:cNvCxnSpPr>
            <a:stCxn id="61" idx="2"/>
          </p:cNvCxnSpPr>
          <p:nvPr/>
        </p:nvCxnSpPr>
        <p:spPr>
          <a:xfrm>
            <a:off x="4443042" y="735625"/>
            <a:ext cx="0" cy="160401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 flipH="1" flipV="1">
            <a:off x="3851910" y="2012315"/>
            <a:ext cx="635" cy="268605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3863975" y="2272030"/>
            <a:ext cx="250190" cy="127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 flipH="1" flipV="1">
            <a:off x="4110990" y="2268220"/>
            <a:ext cx="635" cy="32258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>
            <a:off x="4142105" y="2589530"/>
            <a:ext cx="566420" cy="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V="1">
            <a:off x="4525645" y="2601595"/>
            <a:ext cx="1905" cy="445135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flipH="1" flipV="1">
            <a:off x="4705985" y="1959610"/>
            <a:ext cx="3175" cy="61341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 flipV="1">
            <a:off x="3880485" y="3057525"/>
            <a:ext cx="619760" cy="6985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 flipV="1">
            <a:off x="3893185" y="3003550"/>
            <a:ext cx="635" cy="24384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flipV="1">
            <a:off x="4464685" y="3057525"/>
            <a:ext cx="635" cy="16764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>
            <a:off x="4779010" y="3155950"/>
            <a:ext cx="408940" cy="635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>
            <a:off x="4500245" y="3394710"/>
            <a:ext cx="253365" cy="127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flipV="1">
            <a:off x="4778375" y="3156585"/>
            <a:ext cx="635" cy="16764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4809490" y="3324225"/>
            <a:ext cx="253365" cy="127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 flipH="1" flipV="1">
            <a:off x="5156835" y="1598930"/>
            <a:ext cx="1270" cy="34036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V="1">
            <a:off x="9025890" y="2557145"/>
            <a:ext cx="1905" cy="72644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 flipH="1">
            <a:off x="9025573" y="3001328"/>
            <a:ext cx="344805" cy="1905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 flipH="1">
            <a:off x="8138478" y="1974533"/>
            <a:ext cx="153035" cy="127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 rot="16200000" flipH="1">
            <a:off x="8215948" y="1876743"/>
            <a:ext cx="153035" cy="127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 flipH="1">
            <a:off x="8779511" y="1976120"/>
            <a:ext cx="3175" cy="37592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 flipH="1">
            <a:off x="8626158" y="2350453"/>
            <a:ext cx="153035" cy="127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4" name="直接连接符 103"/>
          <p:cNvCxnSpPr/>
          <p:nvPr/>
        </p:nvCxnSpPr>
        <p:spPr>
          <a:xfrm flipH="1">
            <a:off x="8623301" y="2352040"/>
            <a:ext cx="3175" cy="37592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5" name="直接连接符 104"/>
          <p:cNvCxnSpPr/>
          <p:nvPr/>
        </p:nvCxnSpPr>
        <p:spPr>
          <a:xfrm flipH="1">
            <a:off x="8139748" y="2939733"/>
            <a:ext cx="153035" cy="127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6" name="直接连接符 105"/>
          <p:cNvCxnSpPr/>
          <p:nvPr/>
        </p:nvCxnSpPr>
        <p:spPr>
          <a:xfrm flipH="1" flipV="1">
            <a:off x="7911148" y="3125788"/>
            <a:ext cx="399415" cy="3175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7" name="直接连接符 106"/>
          <p:cNvCxnSpPr/>
          <p:nvPr/>
        </p:nvCxnSpPr>
        <p:spPr>
          <a:xfrm flipH="1" flipV="1">
            <a:off x="10443528" y="1978343"/>
            <a:ext cx="697865" cy="254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8" name="直接连接符 107"/>
          <p:cNvCxnSpPr/>
          <p:nvPr/>
        </p:nvCxnSpPr>
        <p:spPr>
          <a:xfrm flipV="1">
            <a:off x="10506710" y="2707640"/>
            <a:ext cx="1905" cy="36322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 flipV="1">
            <a:off x="10443210" y="1851660"/>
            <a:ext cx="2540" cy="12192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0" name="直接连接符 109"/>
          <p:cNvCxnSpPr/>
          <p:nvPr/>
        </p:nvCxnSpPr>
        <p:spPr>
          <a:xfrm rot="16200000" flipV="1">
            <a:off x="10444480" y="2618740"/>
            <a:ext cx="2540" cy="12192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1" name="直接连接符 110"/>
          <p:cNvCxnSpPr/>
          <p:nvPr/>
        </p:nvCxnSpPr>
        <p:spPr>
          <a:xfrm flipH="1" flipV="1">
            <a:off x="10506710" y="3061970"/>
            <a:ext cx="662940" cy="381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2" name="直接连接符 111"/>
          <p:cNvCxnSpPr/>
          <p:nvPr/>
        </p:nvCxnSpPr>
        <p:spPr>
          <a:xfrm flipH="1">
            <a:off x="11407775" y="1976120"/>
            <a:ext cx="306070" cy="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3" name="直接连接符 112"/>
          <p:cNvCxnSpPr/>
          <p:nvPr/>
        </p:nvCxnSpPr>
        <p:spPr>
          <a:xfrm flipV="1">
            <a:off x="11670665" y="1590675"/>
            <a:ext cx="1905" cy="36322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4" name="直接连接符 113"/>
          <p:cNvCxnSpPr/>
          <p:nvPr/>
        </p:nvCxnSpPr>
        <p:spPr>
          <a:xfrm flipH="1" flipV="1">
            <a:off x="11713845" y="1988820"/>
            <a:ext cx="2540" cy="34290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5" name="直接连接符 114"/>
          <p:cNvCxnSpPr/>
          <p:nvPr/>
        </p:nvCxnSpPr>
        <p:spPr>
          <a:xfrm flipV="1">
            <a:off x="11614785" y="2341880"/>
            <a:ext cx="112395" cy="36576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6" name="直接连接符 115"/>
          <p:cNvCxnSpPr/>
          <p:nvPr/>
        </p:nvCxnSpPr>
        <p:spPr>
          <a:xfrm flipH="1" flipV="1">
            <a:off x="11426825" y="2702560"/>
            <a:ext cx="187960" cy="508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7" name="直接连接符 116"/>
          <p:cNvCxnSpPr/>
          <p:nvPr/>
        </p:nvCxnSpPr>
        <p:spPr>
          <a:xfrm rot="16200000" flipV="1">
            <a:off x="9157335" y="4095115"/>
            <a:ext cx="2540" cy="12192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9" name="任意多边形 118"/>
          <p:cNvSpPr/>
          <p:nvPr/>
        </p:nvSpPr>
        <p:spPr>
          <a:xfrm>
            <a:off x="11426825" y="2727960"/>
            <a:ext cx="223520" cy="343535"/>
          </a:xfrm>
          <a:custGeom>
            <a:avLst/>
            <a:gdLst>
              <a:gd name="connsiteX0" fmla="*/ 0 w 352"/>
              <a:gd name="connsiteY0" fmla="*/ 0 h 541"/>
              <a:gd name="connsiteX1" fmla="*/ 352 w 352"/>
              <a:gd name="connsiteY1" fmla="*/ 1 h 541"/>
              <a:gd name="connsiteX2" fmla="*/ 157 w 352"/>
              <a:gd name="connsiteY2" fmla="*/ 541 h 541"/>
              <a:gd name="connsiteX3" fmla="*/ 0 w 352"/>
              <a:gd name="connsiteY3" fmla="*/ 539 h 541"/>
              <a:gd name="connsiteX4" fmla="*/ 0 w 352"/>
              <a:gd name="connsiteY4" fmla="*/ 0 h 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" h="541">
                <a:moveTo>
                  <a:pt x="0" y="0"/>
                </a:moveTo>
                <a:lnTo>
                  <a:pt x="352" y="1"/>
                </a:lnTo>
                <a:lnTo>
                  <a:pt x="157" y="541"/>
                </a:lnTo>
                <a:lnTo>
                  <a:pt x="0" y="5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0" name="文本框 119"/>
          <p:cNvSpPr txBox="1"/>
          <p:nvPr/>
        </p:nvSpPr>
        <p:spPr>
          <a:xfrm>
            <a:off x="9164955" y="1009650"/>
            <a:ext cx="1242695" cy="33718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dirty="0"/>
              <a:t>通讯机房</a:t>
            </a:r>
            <a:endParaRPr lang="zh-CN" dirty="0"/>
          </a:p>
        </p:txBody>
      </p:sp>
      <p:cxnSp>
        <p:nvCxnSpPr>
          <p:cNvPr id="121" name="直接箭头连接符 120"/>
          <p:cNvCxnSpPr/>
          <p:nvPr/>
        </p:nvCxnSpPr>
        <p:spPr>
          <a:xfrm>
            <a:off x="9974527" y="1347130"/>
            <a:ext cx="1570990" cy="155638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接连接符 121"/>
          <p:cNvCxnSpPr/>
          <p:nvPr/>
        </p:nvCxnSpPr>
        <p:spPr>
          <a:xfrm flipH="1" flipV="1">
            <a:off x="7217728" y="4414203"/>
            <a:ext cx="399415" cy="3175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5" name="直接连接符 124"/>
          <p:cNvCxnSpPr/>
          <p:nvPr/>
        </p:nvCxnSpPr>
        <p:spPr>
          <a:xfrm flipV="1">
            <a:off x="46990" y="6431915"/>
            <a:ext cx="782320" cy="1016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6" name="文本框 125"/>
          <p:cNvSpPr txBox="1"/>
          <p:nvPr/>
        </p:nvSpPr>
        <p:spPr>
          <a:xfrm>
            <a:off x="923290" y="6258560"/>
            <a:ext cx="24663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取消吊顶区域增设线槽灯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7" name="直接连接符 126"/>
          <p:cNvCxnSpPr/>
          <p:nvPr/>
        </p:nvCxnSpPr>
        <p:spPr>
          <a:xfrm>
            <a:off x="5749290" y="5160645"/>
            <a:ext cx="700405" cy="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8" name="直接连接符 127"/>
          <p:cNvCxnSpPr/>
          <p:nvPr/>
        </p:nvCxnSpPr>
        <p:spPr>
          <a:xfrm flipV="1">
            <a:off x="5838508" y="4880293"/>
            <a:ext cx="635" cy="30226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2910840" y="3093720"/>
            <a:ext cx="173355" cy="18351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341245" y="3090545"/>
            <a:ext cx="569595" cy="18605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341245" y="2907030"/>
            <a:ext cx="266700" cy="18351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4" name="直接箭头连接符 23"/>
          <p:cNvCxnSpPr>
            <a:stCxn id="25" idx="0"/>
          </p:cNvCxnSpPr>
          <p:nvPr/>
        </p:nvCxnSpPr>
        <p:spPr>
          <a:xfrm flipV="1">
            <a:off x="1561054" y="3182669"/>
            <a:ext cx="899795" cy="23285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1117600" y="5511165"/>
            <a:ext cx="885825" cy="33718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dirty="0">
                <a:sym typeface="+mn-ea"/>
              </a:rPr>
              <a:t>电梯厅</a:t>
            </a:r>
            <a:endParaRPr lang="zh-CN" altLang="en-US" dirty="0">
              <a:sym typeface="+mn-ea"/>
            </a:endParaRPr>
          </a:p>
        </p:txBody>
      </p:sp>
      <p:cxnSp>
        <p:nvCxnSpPr>
          <p:cNvPr id="26" name="直接箭头连接符 25"/>
          <p:cNvCxnSpPr>
            <a:stCxn id="34" idx="0"/>
            <a:endCxn id="7" idx="2"/>
          </p:cNvCxnSpPr>
          <p:nvPr/>
        </p:nvCxnSpPr>
        <p:spPr>
          <a:xfrm flipV="1">
            <a:off x="2573879" y="3277284"/>
            <a:ext cx="424180" cy="223393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2130425" y="5511165"/>
            <a:ext cx="885825" cy="33718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dirty="0">
                <a:sym typeface="+mn-ea"/>
              </a:rPr>
              <a:t>卫生间</a:t>
            </a:r>
            <a:endParaRPr lang="zh-CN" altLang="en-US" dirty="0">
              <a:sym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097530" y="2590800"/>
            <a:ext cx="320040" cy="43370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53340" y="3995420"/>
            <a:ext cx="885825" cy="33718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dirty="0">
                <a:sym typeface="+mn-ea"/>
              </a:rPr>
              <a:t>设备科</a:t>
            </a:r>
            <a:endParaRPr lang="zh-CN" altLang="en-US" dirty="0">
              <a:sym typeface="+mn-ea"/>
            </a:endParaRPr>
          </a:p>
        </p:txBody>
      </p:sp>
      <p:cxnSp>
        <p:nvCxnSpPr>
          <p:cNvPr id="43" name="直接箭头连接符 42"/>
          <p:cNvCxnSpPr>
            <a:stCxn id="42" idx="0"/>
          </p:cNvCxnSpPr>
          <p:nvPr/>
        </p:nvCxnSpPr>
        <p:spPr>
          <a:xfrm flipV="1">
            <a:off x="496794" y="2808019"/>
            <a:ext cx="2686050" cy="118745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3417570" y="2171065"/>
            <a:ext cx="389890" cy="89090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0" y="1939290"/>
            <a:ext cx="939165" cy="868680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no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污水处理站及太平间</a:t>
            </a:r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20231226-江门医院地下二层 _t3-Mode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1195" y="869315"/>
            <a:ext cx="8308340" cy="49041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80071" y="169885"/>
            <a:ext cx="340199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地下二层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152650" y="1405890"/>
            <a:ext cx="457200" cy="81089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rgbClr val="42ACF6"/>
            </a:solidFill>
          </a:ln>
        </p:spPr>
        <p:txBody>
          <a:bodyPr wrap="square" rtlCol="0">
            <a:no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直加机房</a:t>
            </a:r>
            <a:endParaRPr lang="zh-CN" altLang="en-US" dirty="0"/>
          </a:p>
        </p:txBody>
      </p:sp>
      <p:sp>
        <p:nvSpPr>
          <p:cNvPr id="40" name="文本框 39"/>
          <p:cNvSpPr txBox="1"/>
          <p:nvPr/>
        </p:nvSpPr>
        <p:spPr>
          <a:xfrm>
            <a:off x="2409677" y="631901"/>
            <a:ext cx="952500" cy="338554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放疗区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0240994" y="2070432"/>
            <a:ext cx="1581870" cy="4603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3085465" y="1207770"/>
            <a:ext cx="4665345" cy="2956560"/>
            <a:chOff x="4859" y="1902"/>
            <a:chExt cx="7347" cy="4656"/>
          </a:xfrm>
        </p:grpSpPr>
        <p:cxnSp>
          <p:nvCxnSpPr>
            <p:cNvPr id="74" name="直接连接符 73"/>
            <p:cNvCxnSpPr/>
            <p:nvPr/>
          </p:nvCxnSpPr>
          <p:spPr>
            <a:xfrm flipH="1">
              <a:off x="5627" y="2258"/>
              <a:ext cx="742" cy="1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>
              <a:off x="6371" y="1902"/>
              <a:ext cx="1" cy="360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6370" y="2300"/>
              <a:ext cx="1" cy="360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 flipV="1">
              <a:off x="6648" y="2081"/>
              <a:ext cx="720" cy="1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6664" y="1998"/>
              <a:ext cx="677" cy="2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6645" y="2083"/>
              <a:ext cx="3" cy="256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 flipV="1">
              <a:off x="6645" y="2371"/>
              <a:ext cx="720" cy="1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5956" y="2625"/>
              <a:ext cx="1424" cy="13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5627" y="2786"/>
              <a:ext cx="567" cy="0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6193" y="2725"/>
              <a:ext cx="2" cy="73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6222" y="2723"/>
              <a:ext cx="1323" cy="1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>
              <a:off x="5916" y="3168"/>
              <a:ext cx="423" cy="1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6333" y="2832"/>
              <a:ext cx="3" cy="528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 flipV="1">
              <a:off x="6369" y="2953"/>
              <a:ext cx="1200" cy="2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 flipV="1">
              <a:off x="6339" y="3319"/>
              <a:ext cx="1068" cy="1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7547" y="2759"/>
              <a:ext cx="1" cy="185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7465" y="2988"/>
              <a:ext cx="1" cy="354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7572" y="3006"/>
              <a:ext cx="1" cy="354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6912" y="3319"/>
              <a:ext cx="2" cy="682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 flipV="1">
              <a:off x="6309" y="4040"/>
              <a:ext cx="605" cy="9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6257" y="3798"/>
              <a:ext cx="340" cy="2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6751" y="4088"/>
              <a:ext cx="1" cy="1329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H="1" flipV="1">
              <a:off x="6754" y="5279"/>
              <a:ext cx="653" cy="2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H="1" flipV="1">
              <a:off x="6788" y="5415"/>
              <a:ext cx="959" cy="2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 flipV="1">
              <a:off x="6428" y="5332"/>
              <a:ext cx="334" cy="1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4859" y="6556"/>
              <a:ext cx="436" cy="2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11622" y="4915"/>
              <a:ext cx="585" cy="1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H="1">
              <a:off x="11084" y="5398"/>
              <a:ext cx="908" cy="2"/>
            </a:xfrm>
            <a:prstGeom prst="line">
              <a:avLst/>
            </a:prstGeom>
            <a:ln w="38100" cap="rnd">
              <a:solidFill>
                <a:srgbClr val="00B0F0">
                  <a:alpha val="80000"/>
                </a:srgbClr>
              </a:solidFill>
              <a:round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9" name="矩形 8"/>
          <p:cNvSpPr/>
          <p:nvPr/>
        </p:nvSpPr>
        <p:spPr>
          <a:xfrm>
            <a:off x="2152650" y="1099185"/>
            <a:ext cx="1376680" cy="288925"/>
          </a:xfrm>
          <a:prstGeom prst="rect">
            <a:avLst/>
          </a:prstGeom>
          <a:solidFill>
            <a:srgbClr val="017EA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609850" y="1388110"/>
            <a:ext cx="919480" cy="509270"/>
          </a:xfrm>
          <a:prstGeom prst="rect">
            <a:avLst/>
          </a:prstGeom>
          <a:solidFill>
            <a:srgbClr val="017EA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609850" y="1897380"/>
            <a:ext cx="1146810" cy="325755"/>
          </a:xfrm>
          <a:prstGeom prst="rect">
            <a:avLst/>
          </a:prstGeom>
          <a:solidFill>
            <a:srgbClr val="017EA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360420" y="869315"/>
            <a:ext cx="36576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900" b="1">
                <a:solidFill>
                  <a:srgbClr val="FF0000"/>
                </a:solidFill>
              </a:rPr>
              <a:t>3</a:t>
            </a:r>
            <a:r>
              <a:rPr lang="zh-CN" altLang="en-US" sz="900" b="1">
                <a:solidFill>
                  <a:srgbClr val="FF0000"/>
                </a:solidFill>
              </a:rPr>
              <a:t>轴</a:t>
            </a:r>
            <a:endParaRPr lang="zh-CN" altLang="en-US" sz="900" b="1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786890" y="1800225"/>
            <a:ext cx="36576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900" b="1">
                <a:solidFill>
                  <a:srgbClr val="FF0000"/>
                </a:solidFill>
              </a:rPr>
              <a:t>T</a:t>
            </a:r>
            <a:r>
              <a:rPr lang="zh-CN" altLang="en-US" sz="900" b="1">
                <a:solidFill>
                  <a:srgbClr val="FF0000"/>
                </a:solidFill>
              </a:rPr>
              <a:t>轴</a:t>
            </a:r>
            <a:endParaRPr lang="zh-CN" altLang="en-US" sz="900" b="1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609850" y="2221865"/>
            <a:ext cx="1363345" cy="504825"/>
          </a:xfrm>
          <a:prstGeom prst="rect">
            <a:avLst/>
          </a:prstGeom>
          <a:solidFill>
            <a:srgbClr val="017EA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609850" y="2726690"/>
            <a:ext cx="1471295" cy="546735"/>
          </a:xfrm>
          <a:prstGeom prst="rect">
            <a:avLst/>
          </a:prstGeom>
          <a:solidFill>
            <a:srgbClr val="017EA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152650" y="2216785"/>
            <a:ext cx="457835" cy="1247140"/>
          </a:xfrm>
          <a:prstGeom prst="rect">
            <a:avLst/>
          </a:prstGeom>
          <a:solidFill>
            <a:srgbClr val="017EA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610485" y="3273425"/>
            <a:ext cx="474980" cy="187325"/>
          </a:xfrm>
          <a:prstGeom prst="rect">
            <a:avLst/>
          </a:prstGeom>
          <a:solidFill>
            <a:srgbClr val="017EA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704340" y="3314065"/>
            <a:ext cx="36576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900" b="1">
                <a:solidFill>
                  <a:srgbClr val="FF0000"/>
                </a:solidFill>
              </a:rPr>
              <a:t>K</a:t>
            </a:r>
            <a:r>
              <a:rPr lang="zh-CN" altLang="en-US" sz="900" b="1">
                <a:solidFill>
                  <a:srgbClr val="FF0000"/>
                </a:solidFill>
              </a:rPr>
              <a:t>轴</a:t>
            </a:r>
            <a:endParaRPr lang="zh-CN" altLang="en-US" sz="900" b="1">
              <a:solidFill>
                <a:srgbClr val="FF0000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553664" y="5864522"/>
            <a:ext cx="818533" cy="393494"/>
          </a:xfrm>
          <a:prstGeom prst="rect">
            <a:avLst/>
          </a:prstGeom>
          <a:solidFill>
            <a:srgbClr val="017EA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450705" y="5863590"/>
            <a:ext cx="2078990" cy="4318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使用范围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flipH="1">
            <a:off x="6461760" y="6060440"/>
            <a:ext cx="576580" cy="1270"/>
          </a:xfrm>
          <a:prstGeom prst="line">
            <a:avLst/>
          </a:prstGeom>
          <a:ln w="38100" cap="rnd">
            <a:solidFill>
              <a:srgbClr val="00B0F0">
                <a:alpha val="80000"/>
              </a:srgbClr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7038340" y="5864225"/>
            <a:ext cx="2078990" cy="3937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增设线槽灯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113010" y="1004570"/>
            <a:ext cx="2078990" cy="4318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负二层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、放疗区按照建筑做法施工；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、其他区域全部墙顶刮白，地面细石砼磨光；所有吊顶取消增设线槽灯；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、人防区门扇安装完成，墙顶刮白，地面砼磨光；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、机房全部设置吸顶灯，墙顶刮白完成，地面砼磨光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、所有车库设置线槽灯，墙顶刮白、地面砼磨光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、未标注区域为缓建区域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3529330" y="1100455"/>
            <a:ext cx="1363980" cy="79692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756660" y="1897380"/>
            <a:ext cx="1137285" cy="32512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973195" y="2223135"/>
            <a:ext cx="730250" cy="503555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081780" y="2726690"/>
            <a:ext cx="621665" cy="734060"/>
          </a:xfrm>
          <a:prstGeom prst="rect">
            <a:avLst/>
          </a:prstGeom>
          <a:solidFill>
            <a:srgbClr val="FF0000">
              <a:alpha val="60000"/>
            </a:srgb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48" name="直接箭头连接符 47"/>
          <p:cNvCxnSpPr/>
          <p:nvPr/>
        </p:nvCxnSpPr>
        <p:spPr>
          <a:xfrm flipV="1">
            <a:off x="4388709" y="2644824"/>
            <a:ext cx="80010" cy="320738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2903855" y="5852160"/>
            <a:ext cx="2630170" cy="583565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dirty="0">
                <a:sym typeface="+mn-ea"/>
              </a:rPr>
              <a:t>建议核医学区域墙体不砌筑（后续设备无法进场）</a:t>
            </a:r>
            <a:endParaRPr lang="zh-CN" altLang="en-US" dirty="0"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60475" y="46920"/>
            <a:ext cx="3226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电梯扶梯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4503461" y="6168563"/>
            <a:ext cx="2326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二期实施范围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950630" y="6243761"/>
            <a:ext cx="818533" cy="393494"/>
          </a:xfrm>
          <a:prstGeom prst="rect">
            <a:avLst/>
          </a:prstGeom>
          <a:solidFill>
            <a:srgbClr val="FF0000">
              <a:alpha val="5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11826999" y="6228431"/>
            <a:ext cx="226255" cy="581968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pic>
        <p:nvPicPr>
          <p:cNvPr id="65" name="图片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461678"/>
            <a:ext cx="12192000" cy="4253479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noFill/>
          </a:ln>
        </p:spPr>
      </p:pic>
      <p:sp>
        <p:nvSpPr>
          <p:cNvPr id="66" name="矩形 65"/>
          <p:cNvSpPr/>
          <p:nvPr/>
        </p:nvSpPr>
        <p:spPr>
          <a:xfrm>
            <a:off x="-388331" y="2210355"/>
            <a:ext cx="12109825" cy="3913652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67" name="矩形 66"/>
          <p:cNvSpPr/>
          <p:nvPr/>
        </p:nvSpPr>
        <p:spPr>
          <a:xfrm>
            <a:off x="3684428" y="4160519"/>
            <a:ext cx="135732" cy="494261"/>
          </a:xfrm>
          <a:prstGeom prst="rect">
            <a:avLst/>
          </a:prstGeom>
          <a:solidFill>
            <a:srgbClr val="42ACF6"/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4533064" y="4160519"/>
            <a:ext cx="110055" cy="494261"/>
          </a:xfrm>
          <a:prstGeom prst="rect">
            <a:avLst/>
          </a:prstGeom>
          <a:solidFill>
            <a:srgbClr val="42ACF6"/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>
            <a:off x="3074828" y="3530599"/>
            <a:ext cx="435452" cy="152401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11480800" y="1877695"/>
            <a:ext cx="89535" cy="7620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1751488" y="4160519"/>
            <a:ext cx="181452" cy="159272"/>
          </a:xfrm>
          <a:prstGeom prst="rect">
            <a:avLst/>
          </a:prstGeom>
          <a:solidFill>
            <a:srgbClr val="42ACF6"/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2523648" y="4958079"/>
            <a:ext cx="181452" cy="159272"/>
          </a:xfrm>
          <a:prstGeom prst="rect">
            <a:avLst/>
          </a:prstGeom>
          <a:solidFill>
            <a:srgbClr val="42ACF6"/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75"/>
          <p:cNvSpPr/>
          <p:nvPr/>
        </p:nvSpPr>
        <p:spPr>
          <a:xfrm>
            <a:off x="5625465" y="4958079"/>
            <a:ext cx="181452" cy="159272"/>
          </a:xfrm>
          <a:prstGeom prst="rect">
            <a:avLst/>
          </a:prstGeom>
          <a:solidFill>
            <a:srgbClr val="42ACF6"/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6844665" y="4161147"/>
            <a:ext cx="181452" cy="159272"/>
          </a:xfrm>
          <a:prstGeom prst="rect">
            <a:avLst/>
          </a:prstGeom>
          <a:solidFill>
            <a:srgbClr val="42ACF6"/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4694474" y="4161146"/>
            <a:ext cx="181452" cy="202573"/>
          </a:xfrm>
          <a:prstGeom prst="rect">
            <a:avLst/>
          </a:prstGeom>
          <a:solidFill>
            <a:srgbClr val="42ACF6"/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3477299" y="4187299"/>
            <a:ext cx="181452" cy="202573"/>
          </a:xfrm>
          <a:prstGeom prst="rect">
            <a:avLst/>
          </a:prstGeom>
          <a:solidFill>
            <a:srgbClr val="42ACF6"/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4808099" y="3542297"/>
            <a:ext cx="435452" cy="152401"/>
          </a:xfrm>
          <a:prstGeom prst="rect">
            <a:avLst/>
          </a:prstGeom>
          <a:solidFill>
            <a:srgbClr val="FFFF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2487374" y="3881119"/>
            <a:ext cx="435452" cy="152401"/>
          </a:xfrm>
          <a:prstGeom prst="rect">
            <a:avLst/>
          </a:prstGeom>
          <a:solidFill>
            <a:srgbClr val="FFFF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6016148" y="3884662"/>
            <a:ext cx="435452" cy="152401"/>
          </a:xfrm>
          <a:prstGeom prst="rect">
            <a:avLst/>
          </a:prstGeom>
          <a:solidFill>
            <a:srgbClr val="FFFF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矩形 82"/>
          <p:cNvSpPr/>
          <p:nvPr/>
        </p:nvSpPr>
        <p:spPr>
          <a:xfrm>
            <a:off x="8567721" y="3544824"/>
            <a:ext cx="435452" cy="152401"/>
          </a:xfrm>
          <a:prstGeom prst="rect">
            <a:avLst/>
          </a:prstGeom>
          <a:solidFill>
            <a:srgbClr val="FFFF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矩形 83"/>
          <p:cNvSpPr/>
          <p:nvPr/>
        </p:nvSpPr>
        <p:spPr>
          <a:xfrm>
            <a:off x="10272474" y="3890504"/>
            <a:ext cx="435452" cy="152401"/>
          </a:xfrm>
          <a:prstGeom prst="rect">
            <a:avLst/>
          </a:prstGeom>
          <a:solidFill>
            <a:srgbClr val="FF0000"/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 84"/>
          <p:cNvSpPr/>
          <p:nvPr/>
        </p:nvSpPr>
        <p:spPr>
          <a:xfrm>
            <a:off x="8615045" y="1868805"/>
            <a:ext cx="78105" cy="7620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>
            <a:off x="2415142" y="1913097"/>
            <a:ext cx="108506" cy="183671"/>
          </a:xfrm>
          <a:prstGeom prst="rect">
            <a:avLst/>
          </a:prstGeom>
          <a:solidFill>
            <a:srgbClr val="42ACF6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11429365" y="2047240"/>
            <a:ext cx="88265" cy="92075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矩形 91"/>
          <p:cNvSpPr/>
          <p:nvPr/>
        </p:nvSpPr>
        <p:spPr>
          <a:xfrm>
            <a:off x="11517630" y="2051685"/>
            <a:ext cx="81280" cy="88900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文本框 94"/>
          <p:cNvSpPr txBox="1"/>
          <p:nvPr/>
        </p:nvSpPr>
        <p:spPr>
          <a:xfrm>
            <a:off x="10971912" y="1048778"/>
            <a:ext cx="820928" cy="461665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台货梯</a:t>
            </a:r>
            <a:endParaRPr lang="en-US" altLang="zh-CN" dirty="0"/>
          </a:p>
          <a:p>
            <a:r>
              <a:rPr lang="en-US" altLang="zh-CN" dirty="0"/>
              <a:t>1</a:t>
            </a:r>
            <a:r>
              <a:rPr lang="zh-CN" altLang="en-US" dirty="0"/>
              <a:t>台客梯</a:t>
            </a:r>
            <a:endParaRPr lang="zh-CN" altLang="en-US" dirty="0"/>
          </a:p>
        </p:txBody>
      </p:sp>
      <p:sp>
        <p:nvSpPr>
          <p:cNvPr id="96" name="文本框 95"/>
          <p:cNvSpPr txBox="1"/>
          <p:nvPr/>
        </p:nvSpPr>
        <p:spPr>
          <a:xfrm>
            <a:off x="2141062" y="1248635"/>
            <a:ext cx="864303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台污梯</a:t>
            </a:r>
            <a:endParaRPr lang="en-US" altLang="zh-CN" dirty="0"/>
          </a:p>
        </p:txBody>
      </p:sp>
      <p:sp>
        <p:nvSpPr>
          <p:cNvPr id="97" name="文本框 96"/>
          <p:cNvSpPr txBox="1"/>
          <p:nvPr/>
        </p:nvSpPr>
        <p:spPr>
          <a:xfrm>
            <a:off x="1399013" y="3044464"/>
            <a:ext cx="886401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6</a:t>
            </a:r>
            <a:r>
              <a:rPr lang="zh-CN" altLang="en-US" dirty="0"/>
              <a:t>台电梯</a:t>
            </a:r>
            <a:endParaRPr lang="en-US" altLang="zh-CN" dirty="0"/>
          </a:p>
        </p:txBody>
      </p:sp>
      <p:sp>
        <p:nvSpPr>
          <p:cNvPr id="100" name="文本框 99"/>
          <p:cNvSpPr txBox="1"/>
          <p:nvPr/>
        </p:nvSpPr>
        <p:spPr>
          <a:xfrm>
            <a:off x="1481835" y="1579721"/>
            <a:ext cx="90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1#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6068235" y="1546926"/>
            <a:ext cx="90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2#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7772410" y="1508191"/>
            <a:ext cx="90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3#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10202734" y="1579721"/>
            <a:ext cx="902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4#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楼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3111102" y="2004934"/>
            <a:ext cx="181452" cy="159272"/>
          </a:xfrm>
          <a:prstGeom prst="rect">
            <a:avLst/>
          </a:prstGeom>
          <a:solidFill>
            <a:srgbClr val="42ACF6"/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矩形 104"/>
          <p:cNvSpPr/>
          <p:nvPr/>
        </p:nvSpPr>
        <p:spPr>
          <a:xfrm>
            <a:off x="4092875" y="2004934"/>
            <a:ext cx="181452" cy="159272"/>
          </a:xfrm>
          <a:prstGeom prst="rect">
            <a:avLst/>
          </a:prstGeom>
          <a:solidFill>
            <a:srgbClr val="42ACF6"/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5140421" y="2022985"/>
            <a:ext cx="181452" cy="159272"/>
          </a:xfrm>
          <a:prstGeom prst="rect">
            <a:avLst/>
          </a:prstGeom>
          <a:solidFill>
            <a:srgbClr val="42ACF6"/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矩形 106"/>
          <p:cNvSpPr/>
          <p:nvPr/>
        </p:nvSpPr>
        <p:spPr>
          <a:xfrm>
            <a:off x="4716700" y="3286124"/>
            <a:ext cx="181452" cy="114929"/>
          </a:xfrm>
          <a:prstGeom prst="rect">
            <a:avLst/>
          </a:prstGeom>
          <a:solidFill>
            <a:srgbClr val="42ACF6"/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矩形 107"/>
          <p:cNvSpPr/>
          <p:nvPr/>
        </p:nvSpPr>
        <p:spPr>
          <a:xfrm>
            <a:off x="3510280" y="3280409"/>
            <a:ext cx="181452" cy="114929"/>
          </a:xfrm>
          <a:prstGeom prst="rect">
            <a:avLst/>
          </a:prstGeom>
          <a:solidFill>
            <a:srgbClr val="42ACF6"/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矩形 108"/>
          <p:cNvSpPr/>
          <p:nvPr/>
        </p:nvSpPr>
        <p:spPr>
          <a:xfrm>
            <a:off x="4643119" y="2987000"/>
            <a:ext cx="181452" cy="114929"/>
          </a:xfrm>
          <a:prstGeom prst="rect">
            <a:avLst/>
          </a:prstGeom>
          <a:solidFill>
            <a:srgbClr val="42ACF6"/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文本框 109"/>
          <p:cNvSpPr txBox="1"/>
          <p:nvPr/>
        </p:nvSpPr>
        <p:spPr>
          <a:xfrm>
            <a:off x="3909390" y="1115693"/>
            <a:ext cx="1037178" cy="830997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台污梯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台员工梯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台客梯</a:t>
            </a:r>
            <a:endParaRPr lang="en-US" altLang="zh-CN" dirty="0"/>
          </a:p>
          <a:p>
            <a:r>
              <a:rPr lang="en-US" altLang="zh-CN" dirty="0"/>
              <a:t>1</a:t>
            </a:r>
            <a:r>
              <a:rPr lang="zh-CN" altLang="en-US" dirty="0"/>
              <a:t>台物品梯</a:t>
            </a:r>
            <a:endParaRPr lang="en-US" altLang="zh-CN" dirty="0"/>
          </a:p>
        </p:txBody>
      </p:sp>
      <p:sp>
        <p:nvSpPr>
          <p:cNvPr id="112" name="文本框 111"/>
          <p:cNvSpPr txBox="1"/>
          <p:nvPr/>
        </p:nvSpPr>
        <p:spPr>
          <a:xfrm>
            <a:off x="3782458" y="2350691"/>
            <a:ext cx="1087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医技楼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6092028" y="3079078"/>
            <a:ext cx="886401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6</a:t>
            </a:r>
            <a:r>
              <a:rPr lang="zh-CN" altLang="en-US" dirty="0"/>
              <a:t>台电梯</a:t>
            </a:r>
            <a:endParaRPr lang="en-US" altLang="zh-CN" dirty="0"/>
          </a:p>
        </p:txBody>
      </p:sp>
      <p:sp>
        <p:nvSpPr>
          <p:cNvPr id="115" name="文本框 114"/>
          <p:cNvSpPr txBox="1"/>
          <p:nvPr/>
        </p:nvSpPr>
        <p:spPr>
          <a:xfrm>
            <a:off x="7460866" y="3079078"/>
            <a:ext cx="886401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6</a:t>
            </a:r>
            <a:r>
              <a:rPr lang="zh-CN" altLang="en-US" dirty="0"/>
              <a:t>台电梯</a:t>
            </a:r>
            <a:endParaRPr lang="en-US" altLang="zh-CN" dirty="0"/>
          </a:p>
        </p:txBody>
      </p:sp>
      <p:sp>
        <p:nvSpPr>
          <p:cNvPr id="118" name="文本框 117"/>
          <p:cNvSpPr txBox="1"/>
          <p:nvPr/>
        </p:nvSpPr>
        <p:spPr>
          <a:xfrm>
            <a:off x="10202734" y="1953607"/>
            <a:ext cx="748824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2</a:t>
            </a:r>
            <a:r>
              <a:rPr lang="zh-CN" altLang="en-US" dirty="0"/>
              <a:t>台电梯</a:t>
            </a:r>
            <a:endParaRPr lang="en-US" altLang="zh-CN" dirty="0"/>
          </a:p>
        </p:txBody>
      </p:sp>
      <p:sp>
        <p:nvSpPr>
          <p:cNvPr id="120" name="矩形 119"/>
          <p:cNvSpPr/>
          <p:nvPr/>
        </p:nvSpPr>
        <p:spPr>
          <a:xfrm>
            <a:off x="10990580" y="4161155"/>
            <a:ext cx="76200" cy="76200"/>
          </a:xfrm>
          <a:prstGeom prst="rect">
            <a:avLst/>
          </a:prstGeom>
          <a:solidFill>
            <a:srgbClr val="42ACF6"/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矩形 121"/>
          <p:cNvSpPr/>
          <p:nvPr/>
        </p:nvSpPr>
        <p:spPr>
          <a:xfrm>
            <a:off x="9330690" y="4192270"/>
            <a:ext cx="76200" cy="85725"/>
          </a:xfrm>
          <a:prstGeom prst="rect">
            <a:avLst/>
          </a:prstGeom>
          <a:solidFill>
            <a:srgbClr val="42ACF6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文本框 122"/>
          <p:cNvSpPr txBox="1"/>
          <p:nvPr/>
        </p:nvSpPr>
        <p:spPr>
          <a:xfrm>
            <a:off x="3201828" y="5610265"/>
            <a:ext cx="886401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10</a:t>
            </a:r>
            <a:r>
              <a:rPr lang="zh-CN" altLang="en-US" dirty="0"/>
              <a:t>台电梯</a:t>
            </a:r>
            <a:endParaRPr lang="en-US" altLang="zh-CN" dirty="0"/>
          </a:p>
        </p:txBody>
      </p:sp>
      <p:sp>
        <p:nvSpPr>
          <p:cNvPr id="124" name="文本框 123"/>
          <p:cNvSpPr txBox="1"/>
          <p:nvPr/>
        </p:nvSpPr>
        <p:spPr>
          <a:xfrm>
            <a:off x="3629593" y="5873425"/>
            <a:ext cx="1087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门诊楼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9086850" y="5352415"/>
            <a:ext cx="1690370" cy="275590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台污</a:t>
            </a:r>
            <a:r>
              <a:rPr lang="en-US" altLang="zh-CN" dirty="0"/>
              <a:t>2</a:t>
            </a:r>
            <a:r>
              <a:rPr lang="zh-CN" altLang="en-US" dirty="0"/>
              <a:t>台客</a:t>
            </a:r>
            <a:r>
              <a:rPr lang="en-US" altLang="zh-CN" dirty="0"/>
              <a:t>1</a:t>
            </a:r>
            <a:r>
              <a:rPr lang="zh-CN" altLang="en-US" dirty="0"/>
              <a:t>台</a:t>
            </a:r>
            <a:r>
              <a:rPr lang="zh-CN" altLang="en-US" dirty="0"/>
              <a:t>医电梯</a:t>
            </a:r>
            <a:endParaRPr lang="en-US" altLang="zh-CN" dirty="0"/>
          </a:p>
        </p:txBody>
      </p:sp>
      <p:sp>
        <p:nvSpPr>
          <p:cNvPr id="126" name="文本框 125"/>
          <p:cNvSpPr txBox="1"/>
          <p:nvPr/>
        </p:nvSpPr>
        <p:spPr>
          <a:xfrm>
            <a:off x="9489948" y="5633145"/>
            <a:ext cx="1892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体检生殖中心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文本框 126"/>
          <p:cNvSpPr txBox="1"/>
          <p:nvPr/>
        </p:nvSpPr>
        <p:spPr>
          <a:xfrm>
            <a:off x="4199918" y="5602373"/>
            <a:ext cx="886401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3</a:t>
            </a:r>
            <a:r>
              <a:rPr lang="zh-CN" altLang="en-US" dirty="0"/>
              <a:t>台扶梯</a:t>
            </a:r>
            <a:endParaRPr lang="en-US" altLang="zh-CN" dirty="0"/>
          </a:p>
        </p:txBody>
      </p:sp>
      <p:sp>
        <p:nvSpPr>
          <p:cNvPr id="128" name="文本框 127"/>
          <p:cNvSpPr txBox="1"/>
          <p:nvPr/>
        </p:nvSpPr>
        <p:spPr>
          <a:xfrm>
            <a:off x="9912251" y="3545809"/>
            <a:ext cx="886401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台扶梯</a:t>
            </a:r>
            <a:endParaRPr lang="en-US" altLang="zh-CN" dirty="0"/>
          </a:p>
        </p:txBody>
      </p:sp>
      <p:sp>
        <p:nvSpPr>
          <p:cNvPr id="129" name="矩形 128"/>
          <p:cNvSpPr/>
          <p:nvPr/>
        </p:nvSpPr>
        <p:spPr>
          <a:xfrm>
            <a:off x="135706" y="4766309"/>
            <a:ext cx="271838" cy="383540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矩形 129"/>
          <p:cNvSpPr/>
          <p:nvPr/>
        </p:nvSpPr>
        <p:spPr>
          <a:xfrm>
            <a:off x="882224" y="5107071"/>
            <a:ext cx="181452" cy="245041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文本框 130"/>
          <p:cNvSpPr txBox="1"/>
          <p:nvPr/>
        </p:nvSpPr>
        <p:spPr>
          <a:xfrm>
            <a:off x="271313" y="5396322"/>
            <a:ext cx="886401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4</a:t>
            </a:r>
            <a:r>
              <a:rPr lang="zh-CN" altLang="en-US" dirty="0"/>
              <a:t>台电梯</a:t>
            </a:r>
            <a:endParaRPr lang="en-US" altLang="zh-CN" dirty="0"/>
          </a:p>
        </p:txBody>
      </p:sp>
      <p:sp>
        <p:nvSpPr>
          <p:cNvPr id="132" name="矩形 131"/>
          <p:cNvSpPr/>
          <p:nvPr/>
        </p:nvSpPr>
        <p:spPr>
          <a:xfrm>
            <a:off x="494941" y="4070951"/>
            <a:ext cx="181452" cy="245041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矩形 132"/>
          <p:cNvSpPr/>
          <p:nvPr/>
        </p:nvSpPr>
        <p:spPr>
          <a:xfrm>
            <a:off x="1001307" y="4194147"/>
            <a:ext cx="181452" cy="202573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474295" y="3215931"/>
            <a:ext cx="181452" cy="202573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文本框 134"/>
          <p:cNvSpPr txBox="1"/>
          <p:nvPr/>
        </p:nvSpPr>
        <p:spPr>
          <a:xfrm>
            <a:off x="407544" y="4399576"/>
            <a:ext cx="886401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4</a:t>
            </a:r>
            <a:r>
              <a:rPr lang="zh-CN" altLang="en-US" dirty="0"/>
              <a:t>台电梯</a:t>
            </a:r>
            <a:endParaRPr lang="en-US" altLang="zh-CN" dirty="0"/>
          </a:p>
        </p:txBody>
      </p:sp>
      <p:sp>
        <p:nvSpPr>
          <p:cNvPr id="136" name="矩形 135"/>
          <p:cNvSpPr/>
          <p:nvPr/>
        </p:nvSpPr>
        <p:spPr>
          <a:xfrm>
            <a:off x="585667" y="2560909"/>
            <a:ext cx="181452" cy="202573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754800" y="2122137"/>
            <a:ext cx="181452" cy="202573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矩形 138"/>
          <p:cNvSpPr/>
          <p:nvPr/>
        </p:nvSpPr>
        <p:spPr>
          <a:xfrm>
            <a:off x="1058990" y="2122137"/>
            <a:ext cx="181452" cy="202573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文本框 139"/>
          <p:cNvSpPr txBox="1"/>
          <p:nvPr/>
        </p:nvSpPr>
        <p:spPr>
          <a:xfrm>
            <a:off x="434009" y="2787547"/>
            <a:ext cx="886401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3</a:t>
            </a:r>
            <a:r>
              <a:rPr lang="zh-CN" altLang="en-US" dirty="0"/>
              <a:t>台电梯</a:t>
            </a:r>
            <a:endParaRPr lang="en-US" altLang="zh-CN" dirty="0"/>
          </a:p>
        </p:txBody>
      </p:sp>
      <p:sp>
        <p:nvSpPr>
          <p:cNvPr id="142" name="文本框 141"/>
          <p:cNvSpPr txBox="1"/>
          <p:nvPr/>
        </p:nvSpPr>
        <p:spPr>
          <a:xfrm>
            <a:off x="93414" y="5635614"/>
            <a:ext cx="1504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发热门诊楼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" name="文本框 142"/>
          <p:cNvSpPr txBox="1"/>
          <p:nvPr/>
        </p:nvSpPr>
        <p:spPr>
          <a:xfrm>
            <a:off x="15007" y="3443940"/>
            <a:ext cx="5706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传染病楼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文本框 143"/>
          <p:cNvSpPr txBox="1"/>
          <p:nvPr/>
        </p:nvSpPr>
        <p:spPr>
          <a:xfrm>
            <a:off x="16432" y="2051910"/>
            <a:ext cx="5706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疾控中心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066780" y="2854325"/>
            <a:ext cx="111760" cy="105410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0140554" y="2854810"/>
            <a:ext cx="748824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2</a:t>
            </a:r>
            <a:r>
              <a:rPr lang="zh-CN" altLang="en-US" dirty="0"/>
              <a:t>台电梯</a:t>
            </a:r>
            <a:endParaRPr lang="en-US" altLang="zh-CN" dirty="0"/>
          </a:p>
        </p:txBody>
      </p:sp>
      <p:sp>
        <p:nvSpPr>
          <p:cNvPr id="5" name="文本框 4"/>
          <p:cNvSpPr txBox="1"/>
          <p:nvPr/>
        </p:nvSpPr>
        <p:spPr>
          <a:xfrm>
            <a:off x="5278327" y="1279705"/>
            <a:ext cx="820928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台污梯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8452144" y="1284854"/>
            <a:ext cx="820928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台污梯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470390" y="1859171"/>
            <a:ext cx="181452" cy="159272"/>
          </a:xfrm>
          <a:prstGeom prst="rect">
            <a:avLst/>
          </a:prstGeom>
          <a:solidFill>
            <a:srgbClr val="42ACF6"/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1766772" y="2521981"/>
            <a:ext cx="120453" cy="89229"/>
          </a:xfrm>
          <a:prstGeom prst="rect">
            <a:avLst/>
          </a:prstGeom>
          <a:solidFill>
            <a:srgbClr val="42ACF6">
              <a:alpha val="60000"/>
            </a:srgbClr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0750904" y="2383482"/>
            <a:ext cx="748824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台货梯</a:t>
            </a:r>
            <a:endParaRPr lang="en-US" altLang="zh-CN" dirty="0"/>
          </a:p>
        </p:txBody>
      </p:sp>
      <p:sp>
        <p:nvSpPr>
          <p:cNvPr id="11" name="矩形 10"/>
          <p:cNvSpPr/>
          <p:nvPr/>
        </p:nvSpPr>
        <p:spPr>
          <a:xfrm>
            <a:off x="3275925" y="1307498"/>
            <a:ext cx="181452" cy="159272"/>
          </a:xfrm>
          <a:prstGeom prst="rect">
            <a:avLst/>
          </a:prstGeom>
          <a:solidFill>
            <a:srgbClr val="42ACF6"/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287736" y="1753191"/>
            <a:ext cx="181452" cy="159272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981684" y="969393"/>
            <a:ext cx="820928" cy="276999"/>
          </a:xfrm>
          <a:prstGeom prst="rect">
            <a:avLst/>
          </a:prstGeom>
          <a:solidFill>
            <a:srgbClr val="0092E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台电梯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2981684" y="1486867"/>
            <a:ext cx="820928" cy="276999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台电梯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8165161" y="6155076"/>
            <a:ext cx="2393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取消实施范围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558754" y="6186365"/>
            <a:ext cx="818533" cy="393494"/>
          </a:xfrm>
          <a:prstGeom prst="rect">
            <a:avLst/>
          </a:prstGeom>
          <a:solidFill>
            <a:srgbClr val="FFFF00">
              <a:alpha val="5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529985" y="1908059"/>
            <a:ext cx="108506" cy="183671"/>
          </a:xfrm>
          <a:prstGeom prst="rect">
            <a:avLst/>
          </a:prstGeom>
          <a:solidFill>
            <a:srgbClr val="FFFF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592771" y="1833166"/>
            <a:ext cx="108506" cy="183671"/>
          </a:xfrm>
          <a:prstGeom prst="rect">
            <a:avLst/>
          </a:prstGeom>
          <a:solidFill>
            <a:srgbClr val="FFFF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8700135" y="1872615"/>
            <a:ext cx="76200" cy="81280"/>
          </a:xfrm>
          <a:prstGeom prst="rect">
            <a:avLst/>
          </a:prstGeom>
          <a:solidFill>
            <a:srgbClr val="FFFF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1268075" y="2051685"/>
            <a:ext cx="76200" cy="92710"/>
          </a:xfrm>
          <a:prstGeom prst="rect">
            <a:avLst/>
          </a:prstGeom>
          <a:solidFill>
            <a:srgbClr val="FFFF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2279624" y="3084546"/>
            <a:ext cx="338277" cy="298710"/>
            <a:chOff x="2318391" y="5990122"/>
            <a:chExt cx="897804" cy="830592"/>
          </a:xfrm>
        </p:grpSpPr>
        <p:sp>
          <p:nvSpPr>
            <p:cNvPr id="86" name="矩形 85"/>
            <p:cNvSpPr/>
            <p:nvPr/>
          </p:nvSpPr>
          <p:spPr>
            <a:xfrm>
              <a:off x="2533161" y="5990122"/>
              <a:ext cx="193499" cy="242112"/>
            </a:xfrm>
            <a:prstGeom prst="rect">
              <a:avLst/>
            </a:prstGeom>
            <a:solidFill>
              <a:srgbClr val="42ACF6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矩形 21"/>
            <p:cNvSpPr/>
            <p:nvPr/>
          </p:nvSpPr>
          <p:spPr>
            <a:xfrm>
              <a:off x="2795548" y="6007001"/>
              <a:ext cx="193499" cy="24211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2553160" y="6304824"/>
              <a:ext cx="193499" cy="242112"/>
            </a:xfrm>
            <a:prstGeom prst="rect">
              <a:avLst/>
            </a:prstGeom>
            <a:solidFill>
              <a:srgbClr val="42ACF6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矩形 24"/>
            <p:cNvSpPr/>
            <p:nvPr/>
          </p:nvSpPr>
          <p:spPr>
            <a:xfrm>
              <a:off x="2787928" y="6304824"/>
              <a:ext cx="193499" cy="242112"/>
            </a:xfrm>
            <a:prstGeom prst="rect">
              <a:avLst/>
            </a:prstGeom>
            <a:solidFill>
              <a:srgbClr val="42ACF6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矩形 25"/>
            <p:cNvSpPr/>
            <p:nvPr/>
          </p:nvSpPr>
          <p:spPr>
            <a:xfrm>
              <a:off x="3022696" y="6304824"/>
              <a:ext cx="193499" cy="24211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" name="矩形 26"/>
            <p:cNvSpPr/>
            <p:nvPr/>
          </p:nvSpPr>
          <p:spPr>
            <a:xfrm>
              <a:off x="3022696" y="6578602"/>
              <a:ext cx="193499" cy="24211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矩形 27"/>
            <p:cNvSpPr/>
            <p:nvPr/>
          </p:nvSpPr>
          <p:spPr>
            <a:xfrm>
              <a:off x="2790516" y="6578602"/>
              <a:ext cx="193499" cy="242112"/>
            </a:xfrm>
            <a:prstGeom prst="rect">
              <a:avLst/>
            </a:prstGeom>
            <a:solidFill>
              <a:srgbClr val="42ACF6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矩形 28"/>
            <p:cNvSpPr/>
            <p:nvPr/>
          </p:nvSpPr>
          <p:spPr>
            <a:xfrm>
              <a:off x="2558336" y="6577262"/>
              <a:ext cx="193499" cy="242112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0" name="矩形 29"/>
            <p:cNvSpPr/>
            <p:nvPr/>
          </p:nvSpPr>
          <p:spPr>
            <a:xfrm>
              <a:off x="2318391" y="6577468"/>
              <a:ext cx="193499" cy="242112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440452" y="3110638"/>
            <a:ext cx="338277" cy="298710"/>
            <a:chOff x="2318391" y="5990122"/>
            <a:chExt cx="897804" cy="830592"/>
          </a:xfrm>
        </p:grpSpPr>
        <p:sp>
          <p:nvSpPr>
            <p:cNvPr id="33" name="矩形 32"/>
            <p:cNvSpPr/>
            <p:nvPr/>
          </p:nvSpPr>
          <p:spPr>
            <a:xfrm>
              <a:off x="2533161" y="5990122"/>
              <a:ext cx="193499" cy="242112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矩形 33"/>
            <p:cNvSpPr/>
            <p:nvPr/>
          </p:nvSpPr>
          <p:spPr>
            <a:xfrm>
              <a:off x="2795548" y="6007001"/>
              <a:ext cx="193499" cy="24211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矩形 34"/>
            <p:cNvSpPr/>
            <p:nvPr/>
          </p:nvSpPr>
          <p:spPr>
            <a:xfrm>
              <a:off x="2553160" y="6304824"/>
              <a:ext cx="193499" cy="242112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矩形 35"/>
            <p:cNvSpPr/>
            <p:nvPr/>
          </p:nvSpPr>
          <p:spPr>
            <a:xfrm>
              <a:off x="2787928" y="6304824"/>
              <a:ext cx="193499" cy="242112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矩形 36"/>
            <p:cNvSpPr/>
            <p:nvPr/>
          </p:nvSpPr>
          <p:spPr>
            <a:xfrm>
              <a:off x="3022696" y="6304824"/>
              <a:ext cx="193499" cy="24211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矩形 37"/>
            <p:cNvSpPr/>
            <p:nvPr/>
          </p:nvSpPr>
          <p:spPr>
            <a:xfrm>
              <a:off x="3022696" y="6578602"/>
              <a:ext cx="193499" cy="24211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矩形 38"/>
            <p:cNvSpPr/>
            <p:nvPr/>
          </p:nvSpPr>
          <p:spPr>
            <a:xfrm>
              <a:off x="2790516" y="6578602"/>
              <a:ext cx="193499" cy="242112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0" name="矩形 39"/>
            <p:cNvSpPr/>
            <p:nvPr/>
          </p:nvSpPr>
          <p:spPr>
            <a:xfrm>
              <a:off x="2558336" y="6577262"/>
              <a:ext cx="193499" cy="242112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1" name="矩形 40"/>
            <p:cNvSpPr/>
            <p:nvPr/>
          </p:nvSpPr>
          <p:spPr>
            <a:xfrm>
              <a:off x="2318391" y="6577468"/>
              <a:ext cx="193499" cy="242112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523499" y="3100635"/>
            <a:ext cx="341246" cy="300621"/>
            <a:chOff x="2310511" y="5990122"/>
            <a:chExt cx="905684" cy="835906"/>
          </a:xfrm>
        </p:grpSpPr>
        <p:sp>
          <p:nvSpPr>
            <p:cNvPr id="43" name="矩形 42"/>
            <p:cNvSpPr/>
            <p:nvPr/>
          </p:nvSpPr>
          <p:spPr>
            <a:xfrm>
              <a:off x="2533161" y="5990122"/>
              <a:ext cx="193499" cy="242112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4" name="矩形 43"/>
            <p:cNvSpPr/>
            <p:nvPr/>
          </p:nvSpPr>
          <p:spPr>
            <a:xfrm>
              <a:off x="2795548" y="6007001"/>
              <a:ext cx="193499" cy="24211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矩形 46"/>
            <p:cNvSpPr/>
            <p:nvPr/>
          </p:nvSpPr>
          <p:spPr>
            <a:xfrm>
              <a:off x="2553160" y="6304824"/>
              <a:ext cx="193499" cy="242112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8" name="矩形 47"/>
            <p:cNvSpPr/>
            <p:nvPr/>
          </p:nvSpPr>
          <p:spPr>
            <a:xfrm>
              <a:off x="2787928" y="6304824"/>
              <a:ext cx="193499" cy="242112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9" name="矩形 48"/>
            <p:cNvSpPr/>
            <p:nvPr/>
          </p:nvSpPr>
          <p:spPr>
            <a:xfrm>
              <a:off x="3022696" y="6304824"/>
              <a:ext cx="193499" cy="24211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1" name="矩形 50"/>
            <p:cNvSpPr/>
            <p:nvPr/>
          </p:nvSpPr>
          <p:spPr>
            <a:xfrm>
              <a:off x="3022696" y="6578602"/>
              <a:ext cx="193499" cy="24211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" name="矩形 51"/>
            <p:cNvSpPr/>
            <p:nvPr/>
          </p:nvSpPr>
          <p:spPr>
            <a:xfrm>
              <a:off x="2790516" y="6578602"/>
              <a:ext cx="193499" cy="242112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3" name="矩形 52"/>
            <p:cNvSpPr/>
            <p:nvPr/>
          </p:nvSpPr>
          <p:spPr>
            <a:xfrm>
              <a:off x="2558336" y="6577262"/>
              <a:ext cx="193499" cy="242112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4" name="矩形 53"/>
            <p:cNvSpPr/>
            <p:nvPr/>
          </p:nvSpPr>
          <p:spPr>
            <a:xfrm>
              <a:off x="2310511" y="6583916"/>
              <a:ext cx="193499" cy="242112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844492" y="6123665"/>
            <a:ext cx="2326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一期实施范围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215081" y="6216729"/>
            <a:ext cx="818533" cy="393494"/>
          </a:xfrm>
          <a:prstGeom prst="rect">
            <a:avLst/>
          </a:prstGeom>
          <a:solidFill>
            <a:srgbClr val="66CAFC">
              <a:alpha val="50000"/>
            </a:srgbClr>
          </a:solidFill>
          <a:ln w="12700">
            <a:solidFill>
              <a:srgbClr val="4467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9418320" y="4187190"/>
            <a:ext cx="92075" cy="90805"/>
          </a:xfrm>
          <a:prstGeom prst="rect">
            <a:avLst/>
          </a:prstGeom>
          <a:solidFill>
            <a:srgbClr val="FF0000"/>
          </a:solidFill>
          <a:ln w="12700">
            <a:solidFill>
              <a:srgbClr val="0092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9510395" y="4187190"/>
            <a:ext cx="92075" cy="90805"/>
          </a:xfrm>
          <a:prstGeom prst="rect">
            <a:avLst/>
          </a:prstGeom>
          <a:solidFill>
            <a:srgbClr val="FF0000"/>
          </a:solidFill>
          <a:ln w="127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 flipV="1">
            <a:off x="10744835" y="4999990"/>
            <a:ext cx="76200" cy="76200"/>
          </a:xfrm>
          <a:prstGeom prst="rect">
            <a:avLst/>
          </a:prstGeom>
          <a:solidFill>
            <a:srgbClr val="FF0000"/>
          </a:solidFill>
          <a:ln w="12700">
            <a:solidFill>
              <a:srgbClr val="42AC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/>
        </p:nvSpPr>
        <p:spPr>
          <a:xfrm>
            <a:off x="10821274" y="5352265"/>
            <a:ext cx="748824" cy="275590"/>
          </a:xfrm>
          <a:prstGeom prst="rect">
            <a:avLst/>
          </a:prstGeom>
          <a:solidFill>
            <a:srgbClr val="FF0000"/>
          </a:solidFill>
          <a:ln>
            <a:solidFill>
              <a:srgbClr val="42ACF6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3</a:t>
            </a:r>
            <a:r>
              <a:rPr lang="zh-CN" altLang="en-US" dirty="0"/>
              <a:t>台电梯</a:t>
            </a:r>
            <a:endParaRPr lang="en-US" altLang="zh-CN" dirty="0"/>
          </a:p>
        </p:txBody>
      </p:sp>
      <p:sp>
        <p:nvSpPr>
          <p:cNvPr id="23" name="矩形 22"/>
          <p:cNvSpPr/>
          <p:nvPr/>
        </p:nvSpPr>
        <p:spPr>
          <a:xfrm>
            <a:off x="9695815" y="4252595"/>
            <a:ext cx="76200" cy="85725"/>
          </a:xfrm>
          <a:prstGeom prst="rect">
            <a:avLst/>
          </a:prstGeom>
          <a:solidFill>
            <a:srgbClr val="42ACF6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9772015" y="4252595"/>
            <a:ext cx="76200" cy="85725"/>
          </a:xfrm>
          <a:prstGeom prst="rect">
            <a:avLst/>
          </a:prstGeom>
          <a:solidFill>
            <a:srgbClr val="42ACF6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11066780" y="2973705"/>
            <a:ext cx="111760" cy="105410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11344275" y="2051685"/>
            <a:ext cx="76200" cy="92710"/>
          </a:xfrm>
          <a:prstGeom prst="rect">
            <a:avLst/>
          </a:prstGeom>
          <a:solidFill>
            <a:srgbClr val="FFFF00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11598910" y="2052320"/>
            <a:ext cx="88265" cy="92075"/>
          </a:xfrm>
          <a:prstGeom prst="rect">
            <a:avLst/>
          </a:prstGeom>
          <a:solidFill>
            <a:srgbClr val="FF0000">
              <a:alpha val="40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jQzMGE5YjM3ZTE2ZTlmN2Q0YWZjZTVhOTc0MzQxOWE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1560</Words>
  <Application>WPS 演示</Application>
  <PresentationFormat>宽屏</PresentationFormat>
  <Paragraphs>526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4" baseType="lpstr">
      <vt:lpstr>Arial</vt:lpstr>
      <vt:lpstr>宋体</vt:lpstr>
      <vt:lpstr>Wingdings</vt:lpstr>
      <vt:lpstr>微软雅黑</vt:lpstr>
      <vt:lpstr>Arial</vt:lpstr>
      <vt:lpstr>Calibri</vt:lpstr>
      <vt:lpstr>演示新手书</vt:lpstr>
      <vt:lpstr>Impact</vt:lpstr>
      <vt:lpstr>造字工房力黑（非商用）常规体</vt:lpstr>
      <vt:lpstr>黑体</vt:lpstr>
      <vt:lpstr>思源宋体 CN Heavy</vt:lpstr>
      <vt:lpstr>等线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</dc:creator>
  <cp:lastModifiedBy>Administrator</cp:lastModifiedBy>
  <cp:revision>151</cp:revision>
  <cp:lastPrinted>2024-03-14T07:46:00Z</cp:lastPrinted>
  <dcterms:created xsi:type="dcterms:W3CDTF">2023-12-16T06:40:00Z</dcterms:created>
  <dcterms:modified xsi:type="dcterms:W3CDTF">2024-11-08T09:10:40Z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C531BB29C8884F738409DBE7B41399A5_12</vt:lpwstr>
  </property>
  <property fmtid="{D5CDD505-2E9C-101B-9397-08002B2CF9AE}" pid="3" name="KSOProductBuildVer">
    <vt:lpwstr>2052-12.1.0.18608</vt:lpwstr>
  </property>
</Properties>
</file>